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56" r:id="rId5"/>
    <p:sldId id="274" r:id="rId6"/>
    <p:sldId id="412" r:id="rId7"/>
    <p:sldId id="441" r:id="rId8"/>
    <p:sldId id="443" r:id="rId9"/>
    <p:sldId id="434" r:id="rId10"/>
    <p:sldId id="442" r:id="rId11"/>
    <p:sldId id="445" r:id="rId12"/>
    <p:sldId id="424" r:id="rId13"/>
    <p:sldId id="431" r:id="rId14"/>
    <p:sldId id="432" r:id="rId15"/>
    <p:sldId id="450" r:id="rId16"/>
    <p:sldId id="448" r:id="rId17"/>
    <p:sldId id="451" r:id="rId18"/>
    <p:sldId id="449" r:id="rId19"/>
    <p:sldId id="446" r:id="rId20"/>
    <p:sldId id="453" r:id="rId21"/>
    <p:sldId id="425" r:id="rId22"/>
    <p:sldId id="430" r:id="rId23"/>
    <p:sldId id="433" r:id="rId24"/>
    <p:sldId id="435" r:id="rId25"/>
    <p:sldId id="436" r:id="rId26"/>
    <p:sldId id="437" r:id="rId27"/>
    <p:sldId id="444" r:id="rId28"/>
    <p:sldId id="438" r:id="rId29"/>
    <p:sldId id="439" r:id="rId30"/>
    <p:sldId id="419" r:id="rId31"/>
    <p:sldId id="418" r:id="rId32"/>
    <p:sldId id="420" r:id="rId33"/>
    <p:sldId id="421" r:id="rId34"/>
    <p:sldId id="422" r:id="rId35"/>
    <p:sldId id="423" r:id="rId36"/>
    <p:sldId id="455" r:id="rId37"/>
    <p:sldId id="456" r:id="rId38"/>
    <p:sldId id="457" r:id="rId39"/>
    <p:sldId id="458" r:id="rId40"/>
    <p:sldId id="459" r:id="rId41"/>
    <p:sldId id="460" r:id="rId42"/>
    <p:sldId id="461" r:id="rId43"/>
    <p:sldId id="415" r:id="rId44"/>
    <p:sldId id="417" r:id="rId45"/>
    <p:sldId id="427" r:id="rId46"/>
    <p:sldId id="416" r:id="rId47"/>
    <p:sldId id="454" r:id="rId48"/>
    <p:sldId id="383" r:id="rId49"/>
    <p:sldId id="452" r:id="rId5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0" y="48"/>
      </p:cViewPr>
      <p:guideLst>
        <p:guide orient="horz" pos="2160"/>
        <p:guide pos="3840"/>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90D75770-573B-4F24-872B-A54638819C72}"/>
    <pc:docChg chg="custSel modSld">
      <pc:chgData name="Gé Verbeek" userId="20d2065d-8055-4a68-a463-00777506795f" providerId="ADAL" clId="{90D75770-573B-4F24-872B-A54638819C72}" dt="2021-11-15T12:01:28.730" v="52" actId="1076"/>
      <pc:docMkLst>
        <pc:docMk/>
      </pc:docMkLst>
      <pc:sldChg chg="modSp modAnim">
        <pc:chgData name="Gé Verbeek" userId="20d2065d-8055-4a68-a463-00777506795f" providerId="ADAL" clId="{90D75770-573B-4F24-872B-A54638819C72}" dt="2021-11-15T11:47:02.032" v="38" actId="20577"/>
        <pc:sldMkLst>
          <pc:docMk/>
          <pc:sldMk cId="866822306" sldId="421"/>
        </pc:sldMkLst>
        <pc:spChg chg="mod">
          <ac:chgData name="Gé Verbeek" userId="20d2065d-8055-4a68-a463-00777506795f" providerId="ADAL" clId="{90D75770-573B-4F24-872B-A54638819C72}" dt="2021-11-15T11:47:02.032" v="38" actId="20577"/>
          <ac:spMkLst>
            <pc:docMk/>
            <pc:sldMk cId="866822306" sldId="421"/>
            <ac:spMk id="7171" creationId="{E224BC8B-2913-4038-A10D-36A485D9D174}"/>
          </ac:spMkLst>
        </pc:spChg>
      </pc:sldChg>
      <pc:sldChg chg="modSp">
        <pc:chgData name="Gé Verbeek" userId="20d2065d-8055-4a68-a463-00777506795f" providerId="ADAL" clId="{90D75770-573B-4F24-872B-A54638819C72}" dt="2021-11-15T11:47:23.479" v="40" actId="20577"/>
        <pc:sldMkLst>
          <pc:docMk/>
          <pc:sldMk cId="148165570" sldId="422"/>
        </pc:sldMkLst>
        <pc:spChg chg="mod">
          <ac:chgData name="Gé Verbeek" userId="20d2065d-8055-4a68-a463-00777506795f" providerId="ADAL" clId="{90D75770-573B-4F24-872B-A54638819C72}" dt="2021-11-15T11:47:23.479" v="40" actId="20577"/>
          <ac:spMkLst>
            <pc:docMk/>
            <pc:sldMk cId="148165570" sldId="422"/>
            <ac:spMk id="7171" creationId="{E224BC8B-2913-4038-A10D-36A485D9D174}"/>
          </ac:spMkLst>
        </pc:spChg>
      </pc:sldChg>
      <pc:sldChg chg="modSp">
        <pc:chgData name="Gé Verbeek" userId="20d2065d-8055-4a68-a463-00777506795f" providerId="ADAL" clId="{90D75770-573B-4F24-872B-A54638819C72}" dt="2021-11-15T11:47:48.916" v="42" actId="20577"/>
        <pc:sldMkLst>
          <pc:docMk/>
          <pc:sldMk cId="619243221" sldId="423"/>
        </pc:sldMkLst>
        <pc:spChg chg="mod">
          <ac:chgData name="Gé Verbeek" userId="20d2065d-8055-4a68-a463-00777506795f" providerId="ADAL" clId="{90D75770-573B-4F24-872B-A54638819C72}" dt="2021-11-15T11:47:48.916" v="42" actId="20577"/>
          <ac:spMkLst>
            <pc:docMk/>
            <pc:sldMk cId="619243221" sldId="423"/>
            <ac:spMk id="3" creationId="{143F86BB-556E-4A35-96A5-DD2E9E14CBF7}"/>
          </ac:spMkLst>
        </pc:spChg>
      </pc:sldChg>
      <pc:sldChg chg="modAnim">
        <pc:chgData name="Gé Verbeek" userId="20d2065d-8055-4a68-a463-00777506795f" providerId="ADAL" clId="{90D75770-573B-4F24-872B-A54638819C72}" dt="2021-11-15T11:36:50.025" v="16"/>
        <pc:sldMkLst>
          <pc:docMk/>
          <pc:sldMk cId="4071631822" sldId="424"/>
        </pc:sldMkLst>
      </pc:sldChg>
      <pc:sldChg chg="modSp">
        <pc:chgData name="Gé Verbeek" userId="20d2065d-8055-4a68-a463-00777506795f" providerId="ADAL" clId="{90D75770-573B-4F24-872B-A54638819C72}" dt="2021-11-15T11:37:43.572" v="20" actId="27636"/>
        <pc:sldMkLst>
          <pc:docMk/>
          <pc:sldMk cId="3263868540" sldId="437"/>
        </pc:sldMkLst>
        <pc:spChg chg="mod">
          <ac:chgData name="Gé Verbeek" userId="20d2065d-8055-4a68-a463-00777506795f" providerId="ADAL" clId="{90D75770-573B-4F24-872B-A54638819C72}" dt="2021-11-15T11:37:43.572" v="20" actId="27636"/>
          <ac:spMkLst>
            <pc:docMk/>
            <pc:sldMk cId="3263868540" sldId="437"/>
            <ac:spMk id="3" creationId="{143F86BB-556E-4A35-96A5-DD2E9E14CBF7}"/>
          </ac:spMkLst>
        </pc:spChg>
      </pc:sldChg>
      <pc:sldChg chg="modSp modAnim">
        <pc:chgData name="Gé Verbeek" userId="20d2065d-8055-4a68-a463-00777506795f" providerId="ADAL" clId="{90D75770-573B-4F24-872B-A54638819C72}" dt="2021-11-15T11:59:21.235" v="43"/>
        <pc:sldMkLst>
          <pc:docMk/>
          <pc:sldMk cId="2452779022" sldId="443"/>
        </pc:sldMkLst>
        <pc:spChg chg="mod">
          <ac:chgData name="Gé Verbeek" userId="20d2065d-8055-4a68-a463-00777506795f" providerId="ADAL" clId="{90D75770-573B-4F24-872B-A54638819C72}" dt="2021-11-15T11:36:32.280" v="15" actId="20577"/>
          <ac:spMkLst>
            <pc:docMk/>
            <pc:sldMk cId="2452779022" sldId="443"/>
            <ac:spMk id="3" creationId="{143F86BB-556E-4A35-96A5-DD2E9E14CBF7}"/>
          </ac:spMkLst>
        </pc:spChg>
      </pc:sldChg>
      <pc:sldChg chg="modSp">
        <pc:chgData name="Gé Verbeek" userId="20d2065d-8055-4a68-a463-00777506795f" providerId="ADAL" clId="{90D75770-573B-4F24-872B-A54638819C72}" dt="2021-11-15T11:37:59.974" v="21" actId="1076"/>
        <pc:sldMkLst>
          <pc:docMk/>
          <pc:sldMk cId="294189618" sldId="444"/>
        </pc:sldMkLst>
        <pc:picChg chg="mod">
          <ac:chgData name="Gé Verbeek" userId="20d2065d-8055-4a68-a463-00777506795f" providerId="ADAL" clId="{90D75770-573B-4F24-872B-A54638819C72}" dt="2021-11-15T11:37:59.974" v="21" actId="1076"/>
          <ac:picMkLst>
            <pc:docMk/>
            <pc:sldMk cId="294189618" sldId="444"/>
            <ac:picMk id="2" creationId="{9EB52C04-DC1A-4BAD-B43A-83048405FE96}"/>
          </ac:picMkLst>
        </pc:picChg>
      </pc:sldChg>
      <pc:sldChg chg="modSp modAnim">
        <pc:chgData name="Gé Verbeek" userId="20d2065d-8055-4a68-a463-00777506795f" providerId="ADAL" clId="{90D75770-573B-4F24-872B-A54638819C72}" dt="2021-11-15T12:01:28.730" v="52" actId="1076"/>
        <pc:sldMkLst>
          <pc:docMk/>
          <pc:sldMk cId="271225231" sldId="448"/>
        </pc:sldMkLst>
        <pc:spChg chg="mod">
          <ac:chgData name="Gé Verbeek" userId="20d2065d-8055-4a68-a463-00777506795f" providerId="ADAL" clId="{90D75770-573B-4F24-872B-A54638819C72}" dt="2021-11-15T12:00:40.163" v="46" actId="1076"/>
          <ac:spMkLst>
            <pc:docMk/>
            <pc:sldMk cId="271225231" sldId="448"/>
            <ac:spMk id="3" creationId="{143F86BB-556E-4A35-96A5-DD2E9E14CBF7}"/>
          </ac:spMkLst>
        </pc:spChg>
        <pc:picChg chg="mod">
          <ac:chgData name="Gé Verbeek" userId="20d2065d-8055-4a68-a463-00777506795f" providerId="ADAL" clId="{90D75770-573B-4F24-872B-A54638819C72}" dt="2021-11-15T12:01:28.730" v="52" actId="1076"/>
          <ac:picMkLst>
            <pc:docMk/>
            <pc:sldMk cId="271225231" sldId="448"/>
            <ac:picMk id="2" creationId="{A0B78EFD-7148-4096-BE3D-65F3F123FD4F}"/>
          </ac:picMkLst>
        </pc:picChg>
      </pc:sldChg>
      <pc:sldChg chg="modSp">
        <pc:chgData name="Gé Verbeek" userId="20d2065d-8055-4a68-a463-00777506795f" providerId="ADAL" clId="{90D75770-573B-4F24-872B-A54638819C72}" dt="2021-11-15T12:00:20.991" v="45" actId="1076"/>
        <pc:sldMkLst>
          <pc:docMk/>
          <pc:sldMk cId="559342156" sldId="451"/>
        </pc:sldMkLst>
        <pc:picChg chg="mod">
          <ac:chgData name="Gé Verbeek" userId="20d2065d-8055-4a68-a463-00777506795f" providerId="ADAL" clId="{90D75770-573B-4F24-872B-A54638819C72}" dt="2021-11-15T12:00:20.991" v="45" actId="1076"/>
          <ac:picMkLst>
            <pc:docMk/>
            <pc:sldMk cId="559342156" sldId="451"/>
            <ac:picMk id="4" creationId="{10FDAB09-F20C-484B-AB92-117B60897E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15-11-2021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15-11-2021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213331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53318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3114986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165340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28181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677538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1478404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4144805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1863122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2748226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58206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307378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180980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44092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3870242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3180515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3912799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3873503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134993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352799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3932955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16962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2402064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2409957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40</a:t>
            </a:fld>
            <a:endParaRPr lang="nl-NL" altLang="nl-NL"/>
          </a:p>
        </p:txBody>
      </p:sp>
    </p:spTree>
    <p:extLst>
      <p:ext uri="{BB962C8B-B14F-4D97-AF65-F5344CB8AC3E}">
        <p14:creationId xmlns:p14="http://schemas.microsoft.com/office/powerpoint/2010/main" val="3240567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41</a:t>
            </a:fld>
            <a:endParaRPr lang="nl-NL" altLang="nl-NL"/>
          </a:p>
        </p:txBody>
      </p:sp>
    </p:spTree>
    <p:extLst>
      <p:ext uri="{BB962C8B-B14F-4D97-AF65-F5344CB8AC3E}">
        <p14:creationId xmlns:p14="http://schemas.microsoft.com/office/powerpoint/2010/main" val="1558243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42</a:t>
            </a:fld>
            <a:endParaRPr lang="nl-NL" altLang="nl-NL"/>
          </a:p>
        </p:txBody>
      </p:sp>
    </p:spTree>
    <p:extLst>
      <p:ext uri="{BB962C8B-B14F-4D97-AF65-F5344CB8AC3E}">
        <p14:creationId xmlns:p14="http://schemas.microsoft.com/office/powerpoint/2010/main" val="1332003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43</a:t>
            </a:fld>
            <a:endParaRPr lang="nl-NL" altLang="nl-NL"/>
          </a:p>
        </p:txBody>
      </p:sp>
    </p:spTree>
    <p:extLst>
      <p:ext uri="{BB962C8B-B14F-4D97-AF65-F5344CB8AC3E}">
        <p14:creationId xmlns:p14="http://schemas.microsoft.com/office/powerpoint/2010/main" val="2339417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44</a:t>
            </a:fld>
            <a:endParaRPr lang="nl-NL" altLang="nl-NL"/>
          </a:p>
        </p:txBody>
      </p:sp>
    </p:spTree>
    <p:extLst>
      <p:ext uri="{BB962C8B-B14F-4D97-AF65-F5344CB8AC3E}">
        <p14:creationId xmlns:p14="http://schemas.microsoft.com/office/powerpoint/2010/main" val="2548605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45</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46</a:t>
            </a:fld>
            <a:endParaRPr lang="nl-NL" altLang="nl-NL"/>
          </a:p>
        </p:txBody>
      </p:sp>
    </p:spTree>
    <p:extLst>
      <p:ext uri="{BB962C8B-B14F-4D97-AF65-F5344CB8AC3E}">
        <p14:creationId xmlns:p14="http://schemas.microsoft.com/office/powerpoint/2010/main" val="230881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258143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290157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37360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132664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120779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948875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oyalbrinkman.nl/kennisbank-mechanisatie/verschil-foggen-lv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https://www.youtube.com/embed/KOUO-6gfL9E"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royalbrinkman.nl/search?q=lv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ideo" Target="https://www.youtube.com/embed/8PfwVrEy0tE"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royalbrinkman.nl/kennisbank-gewasbescherming/herbetredingstijd-gewasbeschermingsmiddelen-1"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ideo" Target="https://www.youtube.com/embed/D4SfRjUh-VY"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ideo" Target="https://www.youtube.com/embed/Fgll9qwnVc4" TargetMode="Externa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vdlfruitteeltmachines.nl/productinformatie/3/lochmann-uqh---97-5-driftreducerend-#readmore"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ideo" Target="https://www.youtube.com/embed/0KX1Td2M7j0" TargetMode="Externa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ideo" Target="https://www.youtube.com/embed/vimuIsNJYYk"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royalbrinkman.nl/zoeken-op-leverancier/mantis-ulv#Vraag%20over%20de%20producten%20of%20deze%20leverancie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lVySKNNd6Hc?start=150"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normAutofit/>
          </a:bodyPr>
          <a:lstStyle/>
          <a:p>
            <a:r>
              <a:rPr lang="nl-NL" dirty="0" err="1"/>
              <a:t>Pulsfog</a:t>
            </a:r>
            <a:endParaRPr lang="nl-NL" altLang="nl-NL" b="1" dirty="0"/>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1" y="1944816"/>
            <a:ext cx="7952885" cy="4351338"/>
          </a:xfrm>
        </p:spPr>
        <p:txBody>
          <a:bodyPr>
            <a:normAutofit/>
          </a:bodyPr>
          <a:lstStyle/>
          <a:p>
            <a:pPr indent="0">
              <a:buNone/>
            </a:pPr>
            <a:endParaRPr lang="nl-NL" dirty="0"/>
          </a:p>
          <a:p>
            <a:pPr indent="0">
              <a:buNone/>
            </a:pPr>
            <a:r>
              <a:rPr lang="nl-NL" dirty="0"/>
              <a:t>Een </a:t>
            </a:r>
            <a:r>
              <a:rPr lang="nl-NL" dirty="0" err="1"/>
              <a:t>fogapparaat</a:t>
            </a:r>
            <a:r>
              <a:rPr lang="nl-NL" dirty="0"/>
              <a:t>, bijvoorbeeld een </a:t>
            </a:r>
            <a:r>
              <a:rPr lang="nl-NL" dirty="0" err="1">
                <a:hlinkClick r:id="rId3"/>
              </a:rPr>
              <a:t>Pulsfog</a:t>
            </a:r>
            <a:r>
              <a:rPr lang="nl-NL" dirty="0"/>
              <a:t>, vernevelt een gewasbeschermingsmiddel thermisch met behulp van straalmotoren. </a:t>
            </a:r>
          </a:p>
          <a:p>
            <a:pPr indent="0">
              <a:buNone/>
            </a:pPr>
            <a:endParaRPr lang="nl-NL" dirty="0"/>
          </a:p>
          <a:p>
            <a:pPr indent="0">
              <a:buNone/>
            </a:pPr>
            <a:r>
              <a:rPr lang="nl-NL" dirty="0"/>
              <a:t>Sproeiers injecteren de vloeistof in de straalpijp, waardoor uniforme druppels ontstaan van zo’n 30 tot 80 micron. Deze worden met grote kracht uitgestoten, waardoor </a:t>
            </a:r>
            <a:r>
              <a:rPr lang="nl-NL" dirty="0" err="1"/>
              <a:t>fogapparatuur</a:t>
            </a:r>
            <a:r>
              <a:rPr lang="nl-NL" dirty="0"/>
              <a:t> een groot bereik (grote worp) heeft. </a:t>
            </a:r>
            <a:br>
              <a:rPr lang="nl-NL" dirty="0"/>
            </a:br>
            <a:br>
              <a:rPr lang="nl-NL" dirty="0"/>
            </a:br>
            <a:r>
              <a:rPr lang="nl-NL" dirty="0"/>
              <a:t>.</a:t>
            </a:r>
          </a:p>
        </p:txBody>
      </p:sp>
      <p:pic>
        <p:nvPicPr>
          <p:cNvPr id="2" name="Afbeelding 1">
            <a:extLst>
              <a:ext uri="{FF2B5EF4-FFF2-40B4-BE49-F238E27FC236}">
                <a16:creationId xmlns:a16="http://schemas.microsoft.com/office/drawing/2014/main" id="{C704F03E-50F9-4BAC-B54F-D3A0A3C194F6}"/>
              </a:ext>
            </a:extLst>
          </p:cNvPr>
          <p:cNvPicPr>
            <a:picLocks noChangeAspect="1"/>
          </p:cNvPicPr>
          <p:nvPr/>
        </p:nvPicPr>
        <p:blipFill>
          <a:blip r:embed="rId4"/>
          <a:stretch>
            <a:fillRect/>
          </a:stretch>
        </p:blipFill>
        <p:spPr>
          <a:xfrm>
            <a:off x="8663233" y="4453380"/>
            <a:ext cx="3048981" cy="2010560"/>
          </a:xfrm>
          <a:prstGeom prst="rect">
            <a:avLst/>
          </a:prstGeom>
        </p:spPr>
      </p:pic>
    </p:spTree>
    <p:extLst>
      <p:ext uri="{BB962C8B-B14F-4D97-AF65-F5344CB8AC3E}">
        <p14:creationId xmlns:p14="http://schemas.microsoft.com/office/powerpoint/2010/main" val="11598792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err="1"/>
              <a:t>Pulsfog</a:t>
            </a:r>
            <a:endParaRPr lang="nl-NL" altLang="nl-NL" b="1" dirty="0"/>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2" y="1527143"/>
            <a:ext cx="8273398" cy="4740731"/>
          </a:xfrm>
        </p:spPr>
        <p:txBody>
          <a:bodyPr>
            <a:normAutofit/>
          </a:bodyPr>
          <a:lstStyle/>
          <a:p>
            <a:pPr indent="0">
              <a:buNone/>
            </a:pPr>
            <a:r>
              <a:rPr lang="nl-NL" dirty="0">
                <a:solidFill>
                  <a:srgbClr val="5E565E"/>
                </a:solidFill>
              </a:rPr>
              <a:t>Een </a:t>
            </a:r>
            <a:r>
              <a:rPr lang="nl-NL" dirty="0" err="1">
                <a:solidFill>
                  <a:srgbClr val="5E565E"/>
                </a:solidFill>
              </a:rPr>
              <a:t>fogapparaat</a:t>
            </a:r>
            <a:r>
              <a:rPr lang="nl-NL" dirty="0">
                <a:solidFill>
                  <a:srgbClr val="5E565E"/>
                </a:solidFill>
              </a:rPr>
              <a:t> kan – afhankelijk van de grootte – tot wel 60 liter per uur vernevelen. In de praktijk betekent dit dat je 2 à 3 hectare per uur kan behandelen. De vernevelcapaciteit van een LVM-apparaat ligt over het algemeen een stuk lager</a:t>
            </a:r>
          </a:p>
          <a:p>
            <a:pPr indent="0">
              <a:buNone/>
            </a:pPr>
            <a:endParaRPr lang="nl-NL" dirty="0">
              <a:solidFill>
                <a:srgbClr val="5E565E"/>
              </a:solidFill>
            </a:endParaRPr>
          </a:p>
          <a:p>
            <a:pPr indent="0">
              <a:buNone/>
            </a:pPr>
            <a:r>
              <a:rPr lang="nl-NL" dirty="0">
                <a:solidFill>
                  <a:srgbClr val="5E565E"/>
                </a:solidFill>
              </a:rPr>
              <a:t>Een </a:t>
            </a:r>
            <a:r>
              <a:rPr lang="nl-NL" dirty="0" err="1">
                <a:solidFill>
                  <a:srgbClr val="5E565E"/>
                </a:solidFill>
              </a:rPr>
              <a:t>fogapparaat</a:t>
            </a:r>
            <a:r>
              <a:rPr lang="nl-NL" dirty="0">
                <a:solidFill>
                  <a:srgbClr val="5E565E"/>
                </a:solidFill>
              </a:rPr>
              <a:t> werkt op benzine en is hierdoor </a:t>
            </a:r>
            <a:r>
              <a:rPr lang="nl-NL" dirty="0" err="1">
                <a:solidFill>
                  <a:srgbClr val="5E565E"/>
                </a:solidFill>
              </a:rPr>
              <a:t>wendbaarbaar</a:t>
            </a:r>
            <a:r>
              <a:rPr lang="nl-NL" dirty="0">
                <a:solidFill>
                  <a:srgbClr val="5E565E"/>
                </a:solidFill>
              </a:rPr>
              <a:t>. Hierdoor heb je de verdeling zelf in de hand, want je kan het apparaat eenvoudig door de kas verplaatsen.</a:t>
            </a:r>
          </a:p>
          <a:p>
            <a:pPr indent="0">
              <a:buNone/>
            </a:pPr>
            <a:endParaRPr lang="nl-NL" dirty="0">
              <a:solidFill>
                <a:srgbClr val="5E565E"/>
              </a:solidFill>
            </a:endParaRPr>
          </a:p>
          <a:p>
            <a:pPr indent="0">
              <a:buNone/>
            </a:pPr>
            <a:r>
              <a:rPr lang="nl-NL" dirty="0">
                <a:solidFill>
                  <a:srgbClr val="5E565E"/>
                </a:solidFill>
              </a:rPr>
              <a:t>Een </a:t>
            </a:r>
            <a:r>
              <a:rPr lang="nl-NL" dirty="0" err="1">
                <a:solidFill>
                  <a:srgbClr val="5E565E"/>
                </a:solidFill>
              </a:rPr>
              <a:t>fogapparaat</a:t>
            </a:r>
            <a:r>
              <a:rPr lang="nl-NL" dirty="0">
                <a:solidFill>
                  <a:srgbClr val="5E565E"/>
                </a:solidFill>
              </a:rPr>
              <a:t> moet dus telkens worden verplaatst, waardoor je tijdens de ruimtebehandeling aanwezig moet zijn</a:t>
            </a:r>
            <a:endParaRPr lang="nl-NL" dirty="0"/>
          </a:p>
          <a:p>
            <a:pPr indent="0">
              <a:buNone/>
            </a:pPr>
            <a:endParaRPr lang="nl-NL" dirty="0"/>
          </a:p>
        </p:txBody>
      </p:sp>
      <p:pic>
        <p:nvPicPr>
          <p:cNvPr id="2" name="Afbeelding 1">
            <a:extLst>
              <a:ext uri="{FF2B5EF4-FFF2-40B4-BE49-F238E27FC236}">
                <a16:creationId xmlns:a16="http://schemas.microsoft.com/office/drawing/2014/main" id="{50C44218-50A0-4559-9695-38FD25534D35}"/>
              </a:ext>
            </a:extLst>
          </p:cNvPr>
          <p:cNvPicPr>
            <a:picLocks noChangeAspect="1"/>
          </p:cNvPicPr>
          <p:nvPr/>
        </p:nvPicPr>
        <p:blipFill>
          <a:blip r:embed="rId3"/>
          <a:stretch>
            <a:fillRect/>
          </a:stretch>
        </p:blipFill>
        <p:spPr>
          <a:xfrm>
            <a:off x="9306416" y="4820021"/>
            <a:ext cx="2628900" cy="1733550"/>
          </a:xfrm>
          <a:prstGeom prst="rect">
            <a:avLst/>
          </a:prstGeom>
        </p:spPr>
      </p:pic>
    </p:spTree>
    <p:extLst>
      <p:ext uri="{BB962C8B-B14F-4D97-AF65-F5344CB8AC3E}">
        <p14:creationId xmlns:p14="http://schemas.microsoft.com/office/powerpoint/2010/main" val="3101301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err="1"/>
              <a:t>Pulsfog</a:t>
            </a:r>
            <a:endParaRPr lang="nl-NL" altLang="nl-NL" b="1" dirty="0"/>
          </a:p>
        </p:txBody>
      </p:sp>
      <p:pic>
        <p:nvPicPr>
          <p:cNvPr id="2" name="Onlinemedia 1">
            <a:hlinkClick r:id="" action="ppaction://media"/>
            <a:extLst>
              <a:ext uri="{FF2B5EF4-FFF2-40B4-BE49-F238E27FC236}">
                <a16:creationId xmlns:a16="http://schemas.microsoft.com/office/drawing/2014/main" id="{C238AA0E-DAD0-43C4-ACEF-7DD5A6DB6EAB}"/>
              </a:ext>
            </a:extLst>
          </p:cNvPr>
          <p:cNvPicPr>
            <a:picLocks noGrp="1" noRot="1" noChangeAspect="1"/>
          </p:cNvPicPr>
          <p:nvPr>
            <p:ph idx="1"/>
            <a:videoFile r:link="rId1"/>
          </p:nvPr>
        </p:nvPicPr>
        <p:blipFill>
          <a:blip r:embed="rId4"/>
          <a:stretch>
            <a:fillRect/>
          </a:stretch>
        </p:blipFill>
        <p:spPr>
          <a:xfrm>
            <a:off x="895546" y="1904214"/>
            <a:ext cx="7995852" cy="4497666"/>
          </a:xfrm>
          <a:prstGeom prst="rect">
            <a:avLst/>
          </a:prstGeom>
        </p:spPr>
      </p:pic>
    </p:spTree>
    <p:extLst>
      <p:ext uri="{BB962C8B-B14F-4D97-AF65-F5344CB8AC3E}">
        <p14:creationId xmlns:p14="http://schemas.microsoft.com/office/powerpoint/2010/main" val="7528163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normAutofit fontScale="90000"/>
          </a:bodyPr>
          <a:lstStyle/>
          <a:p>
            <a:r>
              <a:rPr lang="nl-NL" dirty="0"/>
              <a:t>LVM</a:t>
            </a:r>
            <a:br>
              <a:rPr lang="nl-NL" dirty="0"/>
            </a:br>
            <a:endParaRPr lang="nl-NL" altLang="nl-NL" b="1" dirty="0"/>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568946" y="1687399"/>
            <a:ext cx="7740000" cy="4351338"/>
          </a:xfrm>
        </p:spPr>
        <p:txBody>
          <a:bodyPr>
            <a:normAutofit/>
          </a:bodyPr>
          <a:lstStyle/>
          <a:p>
            <a:pPr indent="0">
              <a:buNone/>
            </a:pPr>
            <a:r>
              <a:rPr lang="nl-NL" dirty="0"/>
              <a:t>LVM staat voor Low Volume Mist en werkt ook op basis van verneveling, maar hier zit een andere techniek achter. </a:t>
            </a:r>
          </a:p>
          <a:p>
            <a:pPr indent="0">
              <a:buNone/>
            </a:pPr>
            <a:endParaRPr lang="nl-NL" dirty="0"/>
          </a:p>
          <a:p>
            <a:pPr indent="0">
              <a:buNone/>
            </a:pPr>
            <a:r>
              <a:rPr lang="nl-NL" dirty="0"/>
              <a:t>Bij </a:t>
            </a:r>
            <a:r>
              <a:rPr lang="nl-NL" dirty="0">
                <a:hlinkClick r:id="rId3"/>
              </a:rPr>
              <a:t>LVM</a:t>
            </a:r>
            <a:r>
              <a:rPr lang="nl-NL" dirty="0"/>
              <a:t> wordt een gewasbeschermingsmiddel koud verneveld met behulp van perslucht, vacuümpompen of luchtpompen. </a:t>
            </a:r>
          </a:p>
          <a:p>
            <a:pPr indent="0">
              <a:buNone/>
            </a:pPr>
            <a:endParaRPr lang="nl-NL" dirty="0"/>
          </a:p>
          <a:p>
            <a:pPr indent="0">
              <a:buNone/>
            </a:pPr>
            <a:r>
              <a:rPr lang="nl-NL" dirty="0"/>
              <a:t>Hierbij ontstaan heel kleine druppels van zo’n 5 tot 15 micron. Deze fijne nevel is ideaal voor doordringing in dichte gewassen.</a:t>
            </a:r>
          </a:p>
        </p:txBody>
      </p:sp>
      <p:pic>
        <p:nvPicPr>
          <p:cNvPr id="2" name="Afbeelding 1">
            <a:extLst>
              <a:ext uri="{FF2B5EF4-FFF2-40B4-BE49-F238E27FC236}">
                <a16:creationId xmlns:a16="http://schemas.microsoft.com/office/drawing/2014/main" id="{A0B78EFD-7148-4096-BE3D-65F3F123FD4F}"/>
              </a:ext>
            </a:extLst>
          </p:cNvPr>
          <p:cNvPicPr>
            <a:picLocks noChangeAspect="1"/>
          </p:cNvPicPr>
          <p:nvPr/>
        </p:nvPicPr>
        <p:blipFill>
          <a:blip r:embed="rId4"/>
          <a:stretch>
            <a:fillRect/>
          </a:stretch>
        </p:blipFill>
        <p:spPr>
          <a:xfrm>
            <a:off x="9285589" y="1555422"/>
            <a:ext cx="2657982" cy="3747155"/>
          </a:xfrm>
          <a:prstGeom prst="rect">
            <a:avLst/>
          </a:prstGeom>
        </p:spPr>
      </p:pic>
    </p:spTree>
    <p:extLst>
      <p:ext uri="{BB962C8B-B14F-4D97-AF65-F5344CB8AC3E}">
        <p14:creationId xmlns:p14="http://schemas.microsoft.com/office/powerpoint/2010/main" val="271225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LVM</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1" y="1828800"/>
            <a:ext cx="4766627" cy="4713402"/>
          </a:xfrm>
        </p:spPr>
        <p:txBody>
          <a:bodyPr>
            <a:normAutofit/>
          </a:bodyPr>
          <a:lstStyle/>
          <a:p>
            <a:pPr indent="0">
              <a:buNone/>
            </a:pPr>
            <a:r>
              <a:rPr lang="nl-NL" dirty="0">
                <a:solidFill>
                  <a:srgbClr val="5E565E"/>
                </a:solidFill>
                <a:latin typeface="unit-rounded"/>
              </a:rPr>
              <a:t>De LVM heeft een elektriciteit aansluiting nodig en zet je op één plek neer.</a:t>
            </a:r>
          </a:p>
          <a:p>
            <a:pPr indent="0">
              <a:buNone/>
            </a:pPr>
            <a:endParaRPr lang="nl-NL" dirty="0">
              <a:solidFill>
                <a:srgbClr val="5E565E"/>
              </a:solidFill>
              <a:latin typeface="unit-rounded"/>
            </a:endParaRPr>
          </a:p>
          <a:p>
            <a:pPr indent="0">
              <a:buNone/>
            </a:pPr>
            <a:r>
              <a:rPr lang="nl-NL" dirty="0">
                <a:solidFill>
                  <a:srgbClr val="5E565E"/>
                </a:solidFill>
                <a:latin typeface="unit-rounded"/>
              </a:rPr>
              <a:t> Het apparaat werkt vervolgens een automatisch programma af waarbij de ruimte wordt </a:t>
            </a:r>
            <a:r>
              <a:rPr lang="nl-NL" dirty="0" err="1">
                <a:solidFill>
                  <a:srgbClr val="5E565E"/>
                </a:solidFill>
                <a:latin typeface="unit-rounded"/>
              </a:rPr>
              <a:t>voorgeventileerd</a:t>
            </a:r>
            <a:r>
              <a:rPr lang="nl-NL" dirty="0">
                <a:solidFill>
                  <a:srgbClr val="5E565E"/>
                </a:solidFill>
                <a:latin typeface="unit-rounded"/>
              </a:rPr>
              <a:t>, geneveld, leidingwerk wordt automatisch nagespoeld en eventueel indien nodig ook na geventileerd</a:t>
            </a:r>
          </a:p>
          <a:p>
            <a:pPr indent="0">
              <a:buNone/>
            </a:pPr>
            <a:endParaRPr lang="nl-NL" dirty="0">
              <a:solidFill>
                <a:srgbClr val="5E565E"/>
              </a:solidFill>
              <a:latin typeface="unit-rounded"/>
            </a:endParaRPr>
          </a:p>
        </p:txBody>
      </p:sp>
      <p:sp>
        <p:nvSpPr>
          <p:cNvPr id="2" name="Rechthoek 1">
            <a:extLst>
              <a:ext uri="{FF2B5EF4-FFF2-40B4-BE49-F238E27FC236}">
                <a16:creationId xmlns:a16="http://schemas.microsoft.com/office/drawing/2014/main" id="{91598A74-BD1F-40F1-976F-6296F7FB319D}"/>
              </a:ext>
            </a:extLst>
          </p:cNvPr>
          <p:cNvSpPr/>
          <p:nvPr/>
        </p:nvSpPr>
        <p:spPr>
          <a:xfrm>
            <a:off x="785763" y="-2295644"/>
            <a:ext cx="9772258" cy="1200329"/>
          </a:xfrm>
          <a:prstGeom prst="rect">
            <a:avLst/>
          </a:prstGeom>
        </p:spPr>
        <p:txBody>
          <a:bodyPr wrap="square">
            <a:spAutoFit/>
          </a:bodyPr>
          <a:lstStyle/>
          <a:p>
            <a:br>
              <a:rPr lang="nl-NL" dirty="0">
                <a:solidFill>
                  <a:srgbClr val="5E565E"/>
                </a:solidFill>
                <a:latin typeface="unit-rounded"/>
              </a:rPr>
            </a:br>
            <a:br>
              <a:rPr lang="nl-NL" dirty="0">
                <a:solidFill>
                  <a:srgbClr val="5E565E"/>
                </a:solidFill>
                <a:latin typeface="unit-rounded"/>
              </a:rPr>
            </a:br>
            <a:br>
              <a:rPr lang="nl-NL" dirty="0">
                <a:solidFill>
                  <a:srgbClr val="5E565E"/>
                </a:solidFill>
                <a:latin typeface="unit-rounded"/>
              </a:rPr>
            </a:br>
            <a:endParaRPr lang="nl-NL" dirty="0"/>
          </a:p>
        </p:txBody>
      </p:sp>
      <p:pic>
        <p:nvPicPr>
          <p:cNvPr id="4" name="Afbeelding 3">
            <a:extLst>
              <a:ext uri="{FF2B5EF4-FFF2-40B4-BE49-F238E27FC236}">
                <a16:creationId xmlns:a16="http://schemas.microsoft.com/office/drawing/2014/main" id="{10FDAB09-F20C-484B-AB92-117B60897E0D}"/>
              </a:ext>
            </a:extLst>
          </p:cNvPr>
          <p:cNvPicPr>
            <a:picLocks noChangeAspect="1"/>
          </p:cNvPicPr>
          <p:nvPr/>
        </p:nvPicPr>
        <p:blipFill>
          <a:blip r:embed="rId3"/>
          <a:stretch>
            <a:fillRect/>
          </a:stretch>
        </p:blipFill>
        <p:spPr>
          <a:xfrm>
            <a:off x="7566393" y="287517"/>
            <a:ext cx="4436657" cy="6254685"/>
          </a:xfrm>
          <a:prstGeom prst="rect">
            <a:avLst/>
          </a:prstGeom>
        </p:spPr>
      </p:pic>
    </p:spTree>
    <p:extLst>
      <p:ext uri="{BB962C8B-B14F-4D97-AF65-F5344CB8AC3E}">
        <p14:creationId xmlns:p14="http://schemas.microsoft.com/office/powerpoint/2010/main" val="5593421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LVM</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1" y="1944816"/>
            <a:ext cx="9612001" cy="4597386"/>
          </a:xfrm>
        </p:spPr>
        <p:txBody>
          <a:bodyPr>
            <a:normAutofit/>
          </a:bodyPr>
          <a:lstStyle/>
          <a:p>
            <a:pPr indent="0">
              <a:buNone/>
            </a:pPr>
            <a:r>
              <a:rPr lang="nl-NL" dirty="0">
                <a:solidFill>
                  <a:srgbClr val="5E565E"/>
                </a:solidFill>
                <a:latin typeface="unit-rounded"/>
              </a:rPr>
              <a:t>Voor verdeling van het middel in het gewas heb je bij LVM de </a:t>
            </a:r>
            <a:r>
              <a:rPr lang="nl-NL" dirty="0">
                <a:solidFill>
                  <a:srgbClr val="1E1D1C"/>
                </a:solidFill>
                <a:latin typeface="unit-rounded-bold"/>
              </a:rPr>
              <a:t>klimaatventilatoren</a:t>
            </a:r>
            <a:r>
              <a:rPr lang="nl-NL" dirty="0">
                <a:solidFill>
                  <a:srgbClr val="5E565E"/>
                </a:solidFill>
                <a:latin typeface="unit-rounded"/>
              </a:rPr>
              <a:t> nodig ter ondersteuning. Hoeveel ventilatoren je nodig hebt, is afhankelijk van het aantal m³ lucht in de kas, de capaciteit van de ventilator en het type ventilator. </a:t>
            </a:r>
          </a:p>
          <a:p>
            <a:pPr indent="0">
              <a:buNone/>
            </a:pPr>
            <a:endParaRPr lang="nl-NL" dirty="0">
              <a:solidFill>
                <a:srgbClr val="5E565E"/>
              </a:solidFill>
              <a:latin typeface="unit-rounded"/>
            </a:endParaRPr>
          </a:p>
          <a:p>
            <a:pPr indent="0">
              <a:buNone/>
            </a:pPr>
            <a:endParaRPr lang="nl-NL" dirty="0">
              <a:solidFill>
                <a:srgbClr val="5E565E"/>
              </a:solidFill>
              <a:latin typeface="unit-rounded"/>
            </a:endParaRPr>
          </a:p>
          <a:p>
            <a:pPr indent="0">
              <a:buNone/>
            </a:pPr>
            <a:r>
              <a:rPr lang="nl-NL" dirty="0">
                <a:solidFill>
                  <a:srgbClr val="5E565E"/>
                </a:solidFill>
                <a:latin typeface="unit-rounded"/>
              </a:rPr>
              <a:t>Het is niet gebruikelijk om ventilatoren aan te schaffen puur voor het gebruik van een LVM (met andere woorden: vaak wordt er alleen voor LVM gekozen als er al </a:t>
            </a:r>
            <a:r>
              <a:rPr lang="nl-NL" dirty="0">
                <a:solidFill>
                  <a:srgbClr val="1E1D1C"/>
                </a:solidFill>
                <a:latin typeface="unit-rounded-bold"/>
              </a:rPr>
              <a:t>ventilatoren aanwezig zijn in de kas</a:t>
            </a:r>
            <a:r>
              <a:rPr lang="nl-NL" dirty="0">
                <a:solidFill>
                  <a:srgbClr val="5E565E"/>
                </a:solidFill>
                <a:latin typeface="unit-rounded"/>
              </a:rPr>
              <a:t>), maar het kan wel zo zijn dat je een aantal extra ventilatoren nodig hebt. </a:t>
            </a:r>
            <a:endParaRPr lang="nl-NL" dirty="0"/>
          </a:p>
        </p:txBody>
      </p:sp>
      <p:sp>
        <p:nvSpPr>
          <p:cNvPr id="2" name="Rechthoek 1">
            <a:extLst>
              <a:ext uri="{FF2B5EF4-FFF2-40B4-BE49-F238E27FC236}">
                <a16:creationId xmlns:a16="http://schemas.microsoft.com/office/drawing/2014/main" id="{91598A74-BD1F-40F1-976F-6296F7FB319D}"/>
              </a:ext>
            </a:extLst>
          </p:cNvPr>
          <p:cNvSpPr/>
          <p:nvPr/>
        </p:nvSpPr>
        <p:spPr>
          <a:xfrm>
            <a:off x="785763" y="-2295644"/>
            <a:ext cx="9772258" cy="1200329"/>
          </a:xfrm>
          <a:prstGeom prst="rect">
            <a:avLst/>
          </a:prstGeom>
        </p:spPr>
        <p:txBody>
          <a:bodyPr wrap="square">
            <a:spAutoFit/>
          </a:bodyPr>
          <a:lstStyle/>
          <a:p>
            <a:br>
              <a:rPr lang="nl-NL" dirty="0">
                <a:solidFill>
                  <a:srgbClr val="5E565E"/>
                </a:solidFill>
                <a:latin typeface="unit-rounded"/>
              </a:rPr>
            </a:br>
            <a:br>
              <a:rPr lang="nl-NL" dirty="0">
                <a:solidFill>
                  <a:srgbClr val="5E565E"/>
                </a:solidFill>
                <a:latin typeface="unit-rounded"/>
              </a:rPr>
            </a:br>
            <a:br>
              <a:rPr lang="nl-NL" dirty="0">
                <a:solidFill>
                  <a:srgbClr val="5E565E"/>
                </a:solidFill>
                <a:latin typeface="unit-rounded"/>
              </a:rPr>
            </a:br>
            <a:endParaRPr lang="nl-NL" dirty="0"/>
          </a:p>
        </p:txBody>
      </p:sp>
    </p:spTree>
    <p:extLst>
      <p:ext uri="{BB962C8B-B14F-4D97-AF65-F5344CB8AC3E}">
        <p14:creationId xmlns:p14="http://schemas.microsoft.com/office/powerpoint/2010/main" val="24978062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Laag volume techniek</a:t>
            </a:r>
          </a:p>
        </p:txBody>
      </p:sp>
      <p:pic>
        <p:nvPicPr>
          <p:cNvPr id="2" name="Onlinemedia 1">
            <a:hlinkClick r:id="" action="ppaction://media"/>
            <a:extLst>
              <a:ext uri="{FF2B5EF4-FFF2-40B4-BE49-F238E27FC236}">
                <a16:creationId xmlns:a16="http://schemas.microsoft.com/office/drawing/2014/main" id="{5CCF146A-1B23-4918-807D-3FB6DF2820F8}"/>
              </a:ext>
            </a:extLst>
          </p:cNvPr>
          <p:cNvPicPr>
            <a:picLocks noGrp="1" noRot="1" noChangeAspect="1"/>
          </p:cNvPicPr>
          <p:nvPr>
            <p:ph idx="1"/>
            <a:videoFile r:link="rId1"/>
          </p:nvPr>
        </p:nvPicPr>
        <p:blipFill>
          <a:blip r:embed="rId4"/>
          <a:stretch>
            <a:fillRect/>
          </a:stretch>
        </p:blipFill>
        <p:spPr>
          <a:xfrm>
            <a:off x="642061" y="1857080"/>
            <a:ext cx="8245312" cy="4637988"/>
          </a:xfrm>
          <a:prstGeom prst="rect">
            <a:avLst/>
          </a:prstGeom>
        </p:spPr>
      </p:pic>
    </p:spTree>
    <p:extLst>
      <p:ext uri="{BB962C8B-B14F-4D97-AF65-F5344CB8AC3E}">
        <p14:creationId xmlns:p14="http://schemas.microsoft.com/office/powerpoint/2010/main" val="188702761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Laag volume techniek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1885361"/>
            <a:ext cx="7886699" cy="4540298"/>
          </a:xfrm>
        </p:spPr>
        <p:txBody>
          <a:bodyPr>
            <a:normAutofit/>
          </a:bodyPr>
          <a:lstStyle/>
          <a:p>
            <a:pPr indent="0">
              <a:buNone/>
              <a:defRPr/>
            </a:pPr>
            <a:endParaRPr lang="nl-NL" dirty="0"/>
          </a:p>
          <a:p>
            <a:pPr indent="0">
              <a:buNone/>
              <a:defRPr/>
            </a:pPr>
            <a:r>
              <a:rPr lang="nl-NL" dirty="0"/>
              <a:t>Maar wat zijn eigenlijk de voor- en nadelen van ruimtebehandeling ten opzichte van hoog volume technieken (spuiten middels een spuitpistool, horizontale spuitboom of verticale spuitmast)? </a:t>
            </a:r>
          </a:p>
        </p:txBody>
      </p:sp>
    </p:spTree>
    <p:extLst>
      <p:ext uri="{BB962C8B-B14F-4D97-AF65-F5344CB8AC3E}">
        <p14:creationId xmlns:p14="http://schemas.microsoft.com/office/powerpoint/2010/main" val="35044630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Voordelen ruimtebehandeling</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2" y="1944816"/>
            <a:ext cx="8378116" cy="4351338"/>
          </a:xfrm>
        </p:spPr>
        <p:txBody>
          <a:bodyPr>
            <a:normAutofit fontScale="92500"/>
          </a:bodyPr>
          <a:lstStyle/>
          <a:p>
            <a:pPr indent="0">
              <a:buNone/>
            </a:pPr>
            <a:r>
              <a:rPr lang="nl-NL" b="1" dirty="0"/>
              <a:t>Geen zichtbaar residu:</a:t>
            </a:r>
          </a:p>
          <a:p>
            <a:pPr indent="0">
              <a:buNone/>
            </a:pPr>
            <a:endParaRPr lang="nl-NL" dirty="0"/>
          </a:p>
          <a:p>
            <a:pPr indent="0">
              <a:buNone/>
            </a:pPr>
            <a:r>
              <a:rPr lang="nl-NL" dirty="0"/>
              <a:t>Gewasbeschermingsmiddelen laten een zichtbaar of onzichtbaar residu achter op het gewas.</a:t>
            </a:r>
          </a:p>
          <a:p>
            <a:pPr indent="0">
              <a:buNone/>
            </a:pPr>
            <a:endParaRPr lang="nl-NL" dirty="0"/>
          </a:p>
          <a:p>
            <a:pPr indent="0">
              <a:buNone/>
            </a:pPr>
            <a:r>
              <a:rPr lang="nl-NL" dirty="0"/>
              <a:t>Middelen die een zichtbaar residu achterlaten op het gewas (op de vrucht, bloem of bladeren), verminderen de (sier)waarde. Het is dus van belang dat dit residu zo min mogelijk is. </a:t>
            </a:r>
          </a:p>
          <a:p>
            <a:pPr indent="0">
              <a:buNone/>
            </a:pPr>
            <a:endParaRPr lang="nl-NL" dirty="0"/>
          </a:p>
          <a:p>
            <a:pPr indent="0">
              <a:buNone/>
            </a:pPr>
            <a:r>
              <a:rPr lang="nl-NL" dirty="0"/>
              <a:t>Het voordeel van ruimtebehandeling is dat het nauwelijks tot geen zichtbaar residu achterlaat. Daarentegen treden zichtbare residuen bij het spuiten van gewasbeschermingsmiddelen soms wel op. </a:t>
            </a:r>
          </a:p>
        </p:txBody>
      </p:sp>
    </p:spTree>
    <p:extLst>
      <p:ext uri="{BB962C8B-B14F-4D97-AF65-F5344CB8AC3E}">
        <p14:creationId xmlns:p14="http://schemas.microsoft.com/office/powerpoint/2010/main" val="16132004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06249" y="561846"/>
            <a:ext cx="9612002" cy="996950"/>
          </a:xfrm>
        </p:spPr>
        <p:txBody>
          <a:bodyPr/>
          <a:lstStyle/>
          <a:p>
            <a:r>
              <a:rPr lang="nl-NL" altLang="nl-NL" dirty="0"/>
              <a:t>Voordelen ruimtebehandeling</a:t>
            </a:r>
            <a:endParaRPr lang="nl-NL" altLang="nl-NL" b="1" dirty="0"/>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1" y="1431235"/>
            <a:ext cx="8825377" cy="4864919"/>
          </a:xfrm>
        </p:spPr>
        <p:txBody>
          <a:bodyPr>
            <a:normAutofit/>
          </a:bodyPr>
          <a:lstStyle/>
          <a:p>
            <a:pPr indent="0">
              <a:buNone/>
            </a:pPr>
            <a:r>
              <a:rPr lang="nl-NL" b="1" dirty="0"/>
              <a:t>Minder arbeid nodig</a:t>
            </a:r>
          </a:p>
          <a:p>
            <a:pPr indent="0">
              <a:buNone/>
            </a:pPr>
            <a:endParaRPr lang="nl-NL" b="1" dirty="0"/>
          </a:p>
          <a:p>
            <a:pPr indent="0">
              <a:buNone/>
            </a:pPr>
            <a:r>
              <a:rPr lang="nl-NL" dirty="0"/>
              <a:t>Een ander voordeel van ruimtebehandeling is dat middelen in een relatief korte tijd over een groot oppervlak verdeeld kunnen worden. </a:t>
            </a:r>
          </a:p>
          <a:p>
            <a:pPr indent="0">
              <a:buNone/>
            </a:pPr>
            <a:endParaRPr lang="nl-NL" dirty="0"/>
          </a:p>
          <a:p>
            <a:pPr indent="0">
              <a:buNone/>
            </a:pPr>
            <a:r>
              <a:rPr lang="nl-NL" dirty="0"/>
              <a:t>Bij ruimtebehandeling ‘zweven’ de druppels door de ruimte voordat ze naar beneden dwarrelen. Door de grote hoeveelheid druppels die door de ruimte zweven, krijg je een betere bedekking van de oppervlakte van plantdelen. </a:t>
            </a:r>
          </a:p>
          <a:p>
            <a:pPr indent="0">
              <a:buNone/>
            </a:pPr>
            <a:endParaRPr lang="nl-NL" dirty="0"/>
          </a:p>
          <a:p>
            <a:pPr indent="0">
              <a:buNone/>
            </a:pPr>
            <a:r>
              <a:rPr lang="nl-NL" dirty="0"/>
              <a:t>Doordat je niet ieder pad of iedere kap in hoeft, vraagt dit om minder arbeid dan bij spuiten</a:t>
            </a:r>
          </a:p>
        </p:txBody>
      </p:sp>
    </p:spTree>
    <p:extLst>
      <p:ext uri="{BB962C8B-B14F-4D97-AF65-F5344CB8AC3E}">
        <p14:creationId xmlns:p14="http://schemas.microsoft.com/office/powerpoint/2010/main" val="42242499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818" y="1889098"/>
            <a:ext cx="8259326" cy="463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Voordelen ruimte behandeling</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2" y="1944816"/>
            <a:ext cx="7740000" cy="4351338"/>
          </a:xfrm>
        </p:spPr>
        <p:txBody>
          <a:bodyPr>
            <a:normAutofit/>
          </a:bodyPr>
          <a:lstStyle/>
          <a:p>
            <a:pPr indent="0">
              <a:buNone/>
            </a:pPr>
            <a:r>
              <a:rPr lang="nl-NL" b="1" dirty="0"/>
              <a:t>Minder waterverbruik</a:t>
            </a:r>
          </a:p>
          <a:p>
            <a:pPr indent="0">
              <a:buNone/>
            </a:pPr>
            <a:endParaRPr lang="nl-NL" b="1" dirty="0"/>
          </a:p>
          <a:p>
            <a:pPr indent="0">
              <a:buNone/>
            </a:pPr>
            <a:r>
              <a:rPr lang="nl-NL" dirty="0"/>
              <a:t>Bij ruimtebehandeling verbruik je relatief weinig water ten opzichte van spuiten. Water is namelijk de drager – ook wel het transportmiddel – van het middel.</a:t>
            </a:r>
          </a:p>
          <a:p>
            <a:pPr indent="0">
              <a:buNone/>
            </a:pPr>
            <a:endParaRPr lang="nl-NL" dirty="0"/>
          </a:p>
          <a:p>
            <a:pPr indent="0">
              <a:buNone/>
            </a:pPr>
            <a:r>
              <a:rPr lang="nl-NL" dirty="0"/>
              <a:t>Doordat bij ruimtebehandeling weinig water wordt gebruikt, is het gewas snel droog, wat de kans op een schimmelaantasting aanzienlijk vermindert. </a:t>
            </a:r>
          </a:p>
        </p:txBody>
      </p:sp>
      <p:pic>
        <p:nvPicPr>
          <p:cNvPr id="2" name="Afbeelding 1">
            <a:extLst>
              <a:ext uri="{FF2B5EF4-FFF2-40B4-BE49-F238E27FC236}">
                <a16:creationId xmlns:a16="http://schemas.microsoft.com/office/drawing/2014/main" id="{6B6A1A8A-3AD2-4764-8357-7D16D0CA6B83}"/>
              </a:ext>
            </a:extLst>
          </p:cNvPr>
          <p:cNvPicPr>
            <a:picLocks noChangeAspect="1"/>
          </p:cNvPicPr>
          <p:nvPr/>
        </p:nvPicPr>
        <p:blipFill>
          <a:blip r:embed="rId3"/>
          <a:stretch>
            <a:fillRect/>
          </a:stretch>
        </p:blipFill>
        <p:spPr>
          <a:xfrm>
            <a:off x="8300401" y="4446717"/>
            <a:ext cx="3105837" cy="2150195"/>
          </a:xfrm>
          <a:prstGeom prst="rect">
            <a:avLst/>
          </a:prstGeom>
        </p:spPr>
      </p:pic>
    </p:spTree>
    <p:extLst>
      <p:ext uri="{BB962C8B-B14F-4D97-AF65-F5344CB8AC3E}">
        <p14:creationId xmlns:p14="http://schemas.microsoft.com/office/powerpoint/2010/main" val="20471161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Nadelen ruimtebehandeling</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1" y="1687399"/>
            <a:ext cx="8576899" cy="4351338"/>
          </a:xfrm>
        </p:spPr>
        <p:txBody>
          <a:bodyPr>
            <a:normAutofit lnSpcReduction="10000"/>
          </a:bodyPr>
          <a:lstStyle/>
          <a:p>
            <a:pPr indent="0">
              <a:buNone/>
            </a:pPr>
            <a:r>
              <a:rPr lang="nl-NL" b="1" dirty="0"/>
              <a:t>Middel raakt alleen bovenzijde blad</a:t>
            </a:r>
          </a:p>
          <a:p>
            <a:pPr indent="0">
              <a:buNone/>
            </a:pPr>
            <a:endParaRPr lang="nl-NL" b="1" dirty="0"/>
          </a:p>
          <a:p>
            <a:pPr indent="0">
              <a:buNone/>
            </a:pPr>
            <a:r>
              <a:rPr lang="nl-NL" dirty="0"/>
              <a:t>Bij </a:t>
            </a:r>
            <a:r>
              <a:rPr lang="nl-NL" dirty="0" err="1"/>
              <a:t>foggen</a:t>
            </a:r>
            <a:r>
              <a:rPr lang="nl-NL" dirty="0"/>
              <a:t> en LVM-en wordt een gewasbeschermingsmiddel verneveld, waarna de kleine druppels neerdwarrelen op het gewas. </a:t>
            </a:r>
          </a:p>
          <a:p>
            <a:pPr indent="0">
              <a:buNone/>
            </a:pPr>
            <a:endParaRPr lang="nl-NL" dirty="0"/>
          </a:p>
          <a:p>
            <a:pPr indent="0">
              <a:buNone/>
            </a:pPr>
            <a:r>
              <a:rPr lang="nl-NL" dirty="0"/>
              <a:t>Hierdoor komt het middel alleen terecht op de bovenzijde van het blad. </a:t>
            </a:r>
          </a:p>
          <a:p>
            <a:pPr indent="0">
              <a:buNone/>
            </a:pPr>
            <a:endParaRPr lang="nl-NL" dirty="0"/>
          </a:p>
          <a:p>
            <a:pPr indent="0">
              <a:buNone/>
            </a:pPr>
            <a:r>
              <a:rPr lang="nl-NL" dirty="0"/>
              <a:t>Plagen die zich aan de onderkant van het blad bevinden (zoals larven van de witte vlieg of jonge rupsen) kan je met ruimtebehandeling dus niet algeheel bestrijden.  </a:t>
            </a:r>
          </a:p>
        </p:txBody>
      </p:sp>
    </p:spTree>
    <p:extLst>
      <p:ext uri="{BB962C8B-B14F-4D97-AF65-F5344CB8AC3E}">
        <p14:creationId xmlns:p14="http://schemas.microsoft.com/office/powerpoint/2010/main" val="27631197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Nadeel ruimte behandeling</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2" y="1944816"/>
            <a:ext cx="8219090" cy="4351338"/>
          </a:xfrm>
        </p:spPr>
        <p:txBody>
          <a:bodyPr>
            <a:normAutofit lnSpcReduction="10000"/>
          </a:bodyPr>
          <a:lstStyle/>
          <a:p>
            <a:pPr indent="0">
              <a:buNone/>
            </a:pPr>
            <a:r>
              <a:rPr lang="nl-NL" b="1" dirty="0"/>
              <a:t>Verschillen in middelen</a:t>
            </a:r>
          </a:p>
          <a:p>
            <a:endParaRPr lang="nl-NL" dirty="0"/>
          </a:p>
          <a:p>
            <a:pPr indent="0">
              <a:buNone/>
            </a:pPr>
            <a:r>
              <a:rPr lang="nl-NL" dirty="0"/>
              <a:t>Gewasbeschermingsmiddelen worden onderverdeeld in verschillende soorten middelen met elk een andere werking. </a:t>
            </a:r>
          </a:p>
          <a:p>
            <a:pPr indent="0">
              <a:buNone/>
            </a:pPr>
            <a:endParaRPr lang="nl-NL" dirty="0"/>
          </a:p>
          <a:p>
            <a:pPr indent="0">
              <a:buNone/>
            </a:pPr>
            <a:r>
              <a:rPr lang="nl-NL" dirty="0"/>
              <a:t>Een ruimtebehandeling leent zich voor middelen die een contactwerking hebben (fungicide/insecticide). </a:t>
            </a:r>
          </a:p>
          <a:p>
            <a:pPr indent="0">
              <a:buNone/>
            </a:pPr>
            <a:endParaRPr lang="nl-NL" dirty="0"/>
          </a:p>
          <a:p>
            <a:pPr indent="0">
              <a:buNone/>
            </a:pPr>
            <a:r>
              <a:rPr lang="nl-NL" dirty="0"/>
              <a:t>Een ruimtebehandeling met systemische en/of </a:t>
            </a:r>
            <a:r>
              <a:rPr lang="nl-NL" dirty="0" err="1"/>
              <a:t>translaminaire</a:t>
            </a:r>
            <a:r>
              <a:rPr lang="nl-NL" dirty="0"/>
              <a:t> middelen is niet mogelijk, omdat de kleinere druppels snel opdrogen en het middel niet de tijd krijgt om zich in te trekken in de plant. </a:t>
            </a:r>
          </a:p>
        </p:txBody>
      </p:sp>
    </p:spTree>
    <p:extLst>
      <p:ext uri="{BB962C8B-B14F-4D97-AF65-F5344CB8AC3E}">
        <p14:creationId xmlns:p14="http://schemas.microsoft.com/office/powerpoint/2010/main" val="31751399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Nadeel ruimte behandeling</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1" y="1944816"/>
            <a:ext cx="9461175" cy="4351338"/>
          </a:xfrm>
        </p:spPr>
        <p:txBody>
          <a:bodyPr>
            <a:normAutofit fontScale="85000" lnSpcReduction="20000"/>
          </a:bodyPr>
          <a:lstStyle/>
          <a:p>
            <a:pPr indent="0">
              <a:buNone/>
            </a:pPr>
            <a:r>
              <a:rPr lang="nl-NL" sz="2800" b="1" dirty="0"/>
              <a:t>Korte termijn vs. lange termijn</a:t>
            </a:r>
          </a:p>
          <a:p>
            <a:endParaRPr lang="nl-NL" sz="2800" b="1" dirty="0"/>
          </a:p>
          <a:p>
            <a:pPr indent="0">
              <a:buNone/>
            </a:pPr>
            <a:r>
              <a:rPr lang="nl-NL" sz="2800" dirty="0"/>
              <a:t>Het kan zijn dat een middel naast een systemische, ook een directe contactwerking heeft. </a:t>
            </a:r>
          </a:p>
          <a:p>
            <a:pPr indent="0">
              <a:buNone/>
            </a:pPr>
            <a:endParaRPr lang="nl-NL" sz="2800" dirty="0"/>
          </a:p>
          <a:p>
            <a:pPr indent="0">
              <a:buNone/>
            </a:pPr>
            <a:r>
              <a:rPr lang="nl-NL" sz="2800" dirty="0"/>
              <a:t>Indien deze middelen via een ruimtebehandeling worden toegepast, dan worden de organismen die niet direct zijn afgedood door direct contact, later blootgesteld aan te lage concentraties in de plant. </a:t>
            </a:r>
          </a:p>
          <a:p>
            <a:pPr indent="0">
              <a:buNone/>
            </a:pPr>
            <a:endParaRPr lang="nl-NL" sz="2800" dirty="0"/>
          </a:p>
          <a:p>
            <a:pPr indent="0">
              <a:buNone/>
            </a:pPr>
            <a:r>
              <a:rPr lang="nl-NL" sz="2800" dirty="0"/>
              <a:t>Dit werkt resistentie in de hand. Voor de korte termijn mag het voordeel van de meer arbeidsvriendelijk ruimtebehandeling niet leiden tot het ontstaan van resistentie, waardoor middelen niet meer werken.</a:t>
            </a:r>
            <a:br>
              <a:rPr lang="nl-NL" sz="2800" dirty="0"/>
            </a:br>
            <a:br>
              <a:rPr lang="nl-NL" dirty="0"/>
            </a:br>
            <a:endParaRPr lang="nl-NL" dirty="0"/>
          </a:p>
        </p:txBody>
      </p:sp>
    </p:spTree>
    <p:extLst>
      <p:ext uri="{BB962C8B-B14F-4D97-AF65-F5344CB8AC3E}">
        <p14:creationId xmlns:p14="http://schemas.microsoft.com/office/powerpoint/2010/main" val="32638685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Nadeel ruimte behandeling</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2" y="1944816"/>
            <a:ext cx="8149516" cy="4351338"/>
          </a:xfrm>
        </p:spPr>
        <p:txBody>
          <a:bodyPr>
            <a:normAutofit lnSpcReduction="10000"/>
          </a:bodyPr>
          <a:lstStyle/>
          <a:p>
            <a:pPr indent="0">
              <a:buNone/>
            </a:pPr>
            <a:r>
              <a:rPr lang="nl-NL" b="1" dirty="0"/>
              <a:t>Gesloten kas</a:t>
            </a:r>
          </a:p>
          <a:p>
            <a:pPr indent="0">
              <a:buNone/>
            </a:pPr>
            <a:endParaRPr lang="nl-NL" b="1" dirty="0"/>
          </a:p>
          <a:p>
            <a:pPr indent="0">
              <a:buNone/>
            </a:pPr>
            <a:r>
              <a:rPr lang="nl-NL" dirty="0"/>
              <a:t>Een ruimtebehandeling kan alleen plaatsvinden in een gesloten kas met redelijk windstil weer, zodat het gewasbeschermingsmiddel niet buiten de kas terecht komt, of slecht verdeeld wordt in de ruimte van de kas.</a:t>
            </a:r>
          </a:p>
          <a:p>
            <a:pPr indent="0">
              <a:buNone/>
            </a:pPr>
            <a:endParaRPr lang="nl-NL" dirty="0"/>
          </a:p>
          <a:p>
            <a:pPr indent="0">
              <a:buNone/>
            </a:pPr>
            <a:r>
              <a:rPr lang="nl-NL" dirty="0"/>
              <a:t>Daarnaast is het van belang dat de kas voor én na de behandeling een aantal uur dicht blijft. Dit is een nadeel in de zomer, omdat de luchtramen dan vaak om klimaatredenen open moeten staan. </a:t>
            </a:r>
            <a:br>
              <a:rPr lang="nl-NL" dirty="0"/>
            </a:br>
            <a:br>
              <a:rPr lang="nl-NL" dirty="0"/>
            </a:br>
            <a:endParaRPr lang="nl-NL" dirty="0"/>
          </a:p>
        </p:txBody>
      </p:sp>
      <p:pic>
        <p:nvPicPr>
          <p:cNvPr id="2" name="Afbeelding 1">
            <a:extLst>
              <a:ext uri="{FF2B5EF4-FFF2-40B4-BE49-F238E27FC236}">
                <a16:creationId xmlns:a16="http://schemas.microsoft.com/office/drawing/2014/main" id="{9EB52C04-DC1A-4BAD-B43A-83048405FE96}"/>
              </a:ext>
            </a:extLst>
          </p:cNvPr>
          <p:cNvPicPr>
            <a:picLocks noChangeAspect="1"/>
          </p:cNvPicPr>
          <p:nvPr/>
        </p:nvPicPr>
        <p:blipFill>
          <a:blip r:embed="rId3"/>
          <a:stretch>
            <a:fillRect/>
          </a:stretch>
        </p:blipFill>
        <p:spPr>
          <a:xfrm>
            <a:off x="8817596" y="322868"/>
            <a:ext cx="3160336" cy="2130043"/>
          </a:xfrm>
          <a:prstGeom prst="rect">
            <a:avLst/>
          </a:prstGeom>
        </p:spPr>
      </p:pic>
    </p:spTree>
    <p:extLst>
      <p:ext uri="{BB962C8B-B14F-4D97-AF65-F5344CB8AC3E}">
        <p14:creationId xmlns:p14="http://schemas.microsoft.com/office/powerpoint/2010/main" val="2941896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Nadeel ruimte behandeling</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2" y="1944816"/>
            <a:ext cx="7740000" cy="4351338"/>
          </a:xfrm>
        </p:spPr>
        <p:txBody>
          <a:bodyPr>
            <a:normAutofit/>
          </a:bodyPr>
          <a:lstStyle/>
          <a:p>
            <a:pPr indent="0">
              <a:buNone/>
            </a:pPr>
            <a:r>
              <a:rPr lang="nl-NL" dirty="0"/>
              <a:t>Temperatuur is een andere factor die je onder controle moet houden, om condensatie te voorkomen.</a:t>
            </a:r>
          </a:p>
          <a:p>
            <a:pPr indent="0">
              <a:buNone/>
            </a:pPr>
            <a:endParaRPr lang="nl-NL" dirty="0"/>
          </a:p>
          <a:p>
            <a:pPr indent="0">
              <a:buNone/>
            </a:pPr>
            <a:r>
              <a:rPr lang="nl-NL" dirty="0"/>
              <a:t>Condensatie veroorzaakt afdruip naar bladranden of lage delen in een gewas.</a:t>
            </a:r>
          </a:p>
          <a:p>
            <a:pPr indent="0">
              <a:buNone/>
            </a:pPr>
            <a:endParaRPr lang="nl-NL" dirty="0"/>
          </a:p>
          <a:p>
            <a:pPr indent="0">
              <a:buNone/>
            </a:pPr>
            <a:r>
              <a:rPr lang="nl-NL" dirty="0"/>
              <a:t>Tijdens het afdruipen kunnen nog niet opgedroogde druppeltjes meegenomen worden, waardoor er een te hoge concentratie kan ontstaan van het middel, wat schade kan veroorzaken. </a:t>
            </a:r>
          </a:p>
        </p:txBody>
      </p:sp>
    </p:spTree>
    <p:extLst>
      <p:ext uri="{BB962C8B-B14F-4D97-AF65-F5344CB8AC3E}">
        <p14:creationId xmlns:p14="http://schemas.microsoft.com/office/powerpoint/2010/main" val="40139882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8934708" cy="919690"/>
          </a:xfrm>
        </p:spPr>
        <p:txBody>
          <a:bodyPr/>
          <a:lstStyle/>
          <a:p>
            <a:r>
              <a:rPr lang="nl-NL" altLang="nl-NL" dirty="0"/>
              <a:t>NADEEL RUIMTE BEHANDELING</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1" y="1944815"/>
            <a:ext cx="9008687" cy="4606813"/>
          </a:xfrm>
        </p:spPr>
        <p:txBody>
          <a:bodyPr>
            <a:normAutofit fontScale="92500" lnSpcReduction="10000"/>
          </a:bodyPr>
          <a:lstStyle/>
          <a:p>
            <a:pPr indent="0">
              <a:buNone/>
            </a:pPr>
            <a:r>
              <a:rPr lang="nl-NL" b="1" dirty="0"/>
              <a:t>Arbeid</a:t>
            </a:r>
          </a:p>
          <a:p>
            <a:pPr indent="0">
              <a:buNone/>
            </a:pPr>
            <a:endParaRPr lang="nl-NL" b="1" dirty="0"/>
          </a:p>
          <a:p>
            <a:pPr indent="0">
              <a:buNone/>
            </a:pPr>
            <a:r>
              <a:rPr lang="nl-NL" dirty="0"/>
              <a:t>Daarnaast mogen er tijdens een ruimtebehandeling geen mensen in de kas aanwezig zijn. </a:t>
            </a:r>
          </a:p>
          <a:p>
            <a:pPr indent="0">
              <a:buNone/>
            </a:pPr>
            <a:endParaRPr lang="nl-NL" dirty="0"/>
          </a:p>
          <a:p>
            <a:pPr indent="0">
              <a:buNone/>
            </a:pPr>
            <a:r>
              <a:rPr lang="nl-NL" dirty="0"/>
              <a:t>Aangezien er tijdens werkdagen mensen in de kas aanwezig zijn, is dit dus vaak avond- of weekendwerk. </a:t>
            </a:r>
          </a:p>
          <a:p>
            <a:pPr indent="0">
              <a:buNone/>
            </a:pPr>
            <a:endParaRPr lang="nl-NL" dirty="0"/>
          </a:p>
          <a:p>
            <a:pPr indent="0">
              <a:buNone/>
            </a:pPr>
            <a:r>
              <a:rPr lang="nl-NL" dirty="0"/>
              <a:t>Op grote bedrijven wordt daarentegen vaak wel gespoten wanneer personen in de kas aanwezig zijn, maar dan in andere delen van de kas.</a:t>
            </a:r>
          </a:p>
          <a:p>
            <a:pPr indent="0">
              <a:buNone/>
            </a:pPr>
            <a:endParaRPr lang="nl-NL" dirty="0"/>
          </a:p>
          <a:p>
            <a:pPr indent="0">
              <a:buNone/>
            </a:pPr>
            <a:r>
              <a:rPr lang="nl-NL" dirty="0"/>
              <a:t>Houd altijd voldoende afstand en houd je aan de </a:t>
            </a:r>
            <a:r>
              <a:rPr lang="nl-NL" dirty="0" err="1">
                <a:hlinkClick r:id="rId3"/>
              </a:rPr>
              <a:t>herbetredingstijd</a:t>
            </a:r>
            <a:r>
              <a:rPr lang="nl-NL" dirty="0"/>
              <a:t> die op het etiket vermeld wordt.  </a:t>
            </a:r>
            <a:br>
              <a:rPr lang="nl-NL" dirty="0"/>
            </a:br>
            <a:br>
              <a:rPr lang="nl-NL" dirty="0"/>
            </a:br>
            <a:endParaRPr lang="nl-NL" dirty="0"/>
          </a:p>
        </p:txBody>
      </p:sp>
    </p:spTree>
    <p:extLst>
      <p:ext uri="{BB962C8B-B14F-4D97-AF65-F5344CB8AC3E}">
        <p14:creationId xmlns:p14="http://schemas.microsoft.com/office/powerpoint/2010/main" val="36219187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39547" y="635066"/>
            <a:ext cx="9366906" cy="996950"/>
          </a:xfrm>
        </p:spPr>
        <p:txBody>
          <a:bodyPr/>
          <a:lstStyle/>
          <a:p>
            <a:pPr eaLnBrk="1" hangingPunct="1"/>
            <a:r>
              <a:rPr lang="nl-NL" altLang="nl-NL" b="1" dirty="0"/>
              <a:t>Soorten veldspuiten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2077874"/>
            <a:ext cx="7886699" cy="4285774"/>
          </a:xfrm>
        </p:spPr>
        <p:txBody>
          <a:bodyPr>
            <a:normAutofit/>
          </a:bodyPr>
          <a:lstStyle/>
          <a:p>
            <a:pPr marL="342900" indent="-342900">
              <a:defRPr/>
            </a:pPr>
            <a:r>
              <a:rPr lang="nl-NL" dirty="0"/>
              <a:t>Aanbouwspuit</a:t>
            </a:r>
            <a:br>
              <a:rPr lang="nl-NL" dirty="0"/>
            </a:br>
            <a:br>
              <a:rPr lang="nl-NL" dirty="0"/>
            </a:br>
            <a:br>
              <a:rPr lang="nl-NL" dirty="0"/>
            </a:br>
            <a:br>
              <a:rPr lang="nl-NL" dirty="0"/>
            </a:br>
            <a:endParaRPr lang="nl-NL" dirty="0"/>
          </a:p>
          <a:p>
            <a:pPr marL="342900" indent="-342900">
              <a:defRPr/>
            </a:pPr>
            <a:r>
              <a:rPr lang="nl-NL" dirty="0"/>
              <a:t>Getrokken spuit</a:t>
            </a:r>
            <a:br>
              <a:rPr lang="nl-NL" dirty="0"/>
            </a:br>
            <a:br>
              <a:rPr lang="nl-NL" dirty="0"/>
            </a:br>
            <a:br>
              <a:rPr lang="nl-NL" dirty="0"/>
            </a:br>
            <a:br>
              <a:rPr lang="nl-NL" dirty="0"/>
            </a:br>
            <a:endParaRPr lang="nl-NL" dirty="0"/>
          </a:p>
          <a:p>
            <a:pPr marL="342900" indent="-342900">
              <a:defRPr/>
            </a:pPr>
            <a:r>
              <a:rPr lang="nl-NL" dirty="0"/>
              <a:t>Zelfrijdende spuit</a:t>
            </a:r>
          </a:p>
        </p:txBody>
      </p:sp>
      <p:pic>
        <p:nvPicPr>
          <p:cNvPr id="3" name="Afbeelding 2">
            <a:extLst>
              <a:ext uri="{FF2B5EF4-FFF2-40B4-BE49-F238E27FC236}">
                <a16:creationId xmlns:a16="http://schemas.microsoft.com/office/drawing/2014/main" id="{1A33DB56-A61C-40FA-9A84-94EE7C157F7D}"/>
              </a:ext>
            </a:extLst>
          </p:cNvPr>
          <p:cNvPicPr>
            <a:picLocks noChangeAspect="1"/>
          </p:cNvPicPr>
          <p:nvPr/>
        </p:nvPicPr>
        <p:blipFill>
          <a:blip r:embed="rId3"/>
          <a:stretch>
            <a:fillRect/>
          </a:stretch>
        </p:blipFill>
        <p:spPr>
          <a:xfrm>
            <a:off x="4159527" y="4789553"/>
            <a:ext cx="2619375" cy="1743075"/>
          </a:xfrm>
          <a:prstGeom prst="rect">
            <a:avLst/>
          </a:prstGeom>
        </p:spPr>
      </p:pic>
      <p:pic>
        <p:nvPicPr>
          <p:cNvPr id="4" name="Afbeelding 3">
            <a:extLst>
              <a:ext uri="{FF2B5EF4-FFF2-40B4-BE49-F238E27FC236}">
                <a16:creationId xmlns:a16="http://schemas.microsoft.com/office/drawing/2014/main" id="{E5BA323F-3E1E-4C55-93AC-F3150926DFEC}"/>
              </a:ext>
            </a:extLst>
          </p:cNvPr>
          <p:cNvPicPr>
            <a:picLocks noChangeAspect="1"/>
          </p:cNvPicPr>
          <p:nvPr/>
        </p:nvPicPr>
        <p:blipFill>
          <a:blip r:embed="rId4"/>
          <a:stretch>
            <a:fillRect/>
          </a:stretch>
        </p:blipFill>
        <p:spPr>
          <a:xfrm>
            <a:off x="7152781" y="3046478"/>
            <a:ext cx="2619375" cy="1743075"/>
          </a:xfrm>
          <a:prstGeom prst="rect">
            <a:avLst/>
          </a:prstGeom>
        </p:spPr>
      </p:pic>
      <p:pic>
        <p:nvPicPr>
          <p:cNvPr id="5" name="Afbeelding 4">
            <a:extLst>
              <a:ext uri="{FF2B5EF4-FFF2-40B4-BE49-F238E27FC236}">
                <a16:creationId xmlns:a16="http://schemas.microsoft.com/office/drawing/2014/main" id="{025DFF65-AF7D-4B3F-86CA-1AB36BBA7FB7}"/>
              </a:ext>
            </a:extLst>
          </p:cNvPr>
          <p:cNvPicPr>
            <a:picLocks noChangeAspect="1"/>
          </p:cNvPicPr>
          <p:nvPr/>
        </p:nvPicPr>
        <p:blipFill>
          <a:blip r:embed="rId5"/>
          <a:stretch>
            <a:fillRect/>
          </a:stretch>
        </p:blipFill>
        <p:spPr>
          <a:xfrm>
            <a:off x="4099013" y="1632016"/>
            <a:ext cx="2847975" cy="1600200"/>
          </a:xfrm>
          <a:prstGeom prst="rect">
            <a:avLst/>
          </a:prstGeom>
        </p:spPr>
      </p:pic>
    </p:spTree>
    <p:extLst>
      <p:ext uri="{BB962C8B-B14F-4D97-AF65-F5344CB8AC3E}">
        <p14:creationId xmlns:p14="http://schemas.microsoft.com/office/powerpoint/2010/main" val="12653839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171">
                                            <p:txEl>
                                              <p:pRg st="1" end="1"/>
                                            </p:txEl>
                                          </p:spTgt>
                                        </p:tgtEl>
                                        <p:attrNameLst>
                                          <p:attrName>style.visibility</p:attrName>
                                        </p:attrNameLst>
                                      </p:cBhvr>
                                      <p:to>
                                        <p:strVal val="visible"/>
                                      </p:to>
                                    </p:set>
                                    <p:animEffect transition="in" filter="fade">
                                      <p:cBhvr>
                                        <p:cTn id="32" dur="1000"/>
                                        <p:tgtEl>
                                          <p:spTgt spid="7171">
                                            <p:txEl>
                                              <p:pRg st="1" end="1"/>
                                            </p:txEl>
                                          </p:spTgt>
                                        </p:tgtEl>
                                      </p:cBhvr>
                                    </p:animEffect>
                                    <p:anim calcmode="lin" valueType="num">
                                      <p:cBhvr>
                                        <p:cTn id="33"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171">
                                            <p:txEl>
                                              <p:pRg st="2" end="2"/>
                                            </p:txEl>
                                          </p:spTgt>
                                        </p:tgtEl>
                                        <p:attrNameLst>
                                          <p:attrName>style.visibility</p:attrName>
                                        </p:attrNameLst>
                                      </p:cBhvr>
                                      <p:to>
                                        <p:strVal val="visible"/>
                                      </p:to>
                                    </p:set>
                                    <p:animEffect transition="in" filter="fade">
                                      <p:cBhvr>
                                        <p:cTn id="57" dur="1000"/>
                                        <p:tgtEl>
                                          <p:spTgt spid="7171">
                                            <p:txEl>
                                              <p:pRg st="2" end="2"/>
                                            </p:txEl>
                                          </p:spTgt>
                                        </p:tgtEl>
                                      </p:cBhvr>
                                    </p:animEffect>
                                    <p:anim calcmode="lin" valueType="num">
                                      <p:cBhvr>
                                        <p:cTn id="5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580">
                                          <p:stCondLst>
                                            <p:cond delay="0"/>
                                          </p:stCondLst>
                                        </p:cTn>
                                        <p:tgtEl>
                                          <p:spTgt spid="3"/>
                                        </p:tgtEl>
                                      </p:cBhvr>
                                    </p:animEffect>
                                    <p:anim calcmode="lin" valueType="num">
                                      <p:cBhvr>
                                        <p:cTn id="6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gtEl>
                                      </p:cBhvr>
                                      <p:to x="100000" y="60000"/>
                                    </p:animScale>
                                    <p:animScale>
                                      <p:cBhvr>
                                        <p:cTn id="71" dur="166" decel="50000">
                                          <p:stCondLst>
                                            <p:cond delay="676"/>
                                          </p:stCondLst>
                                        </p:cTn>
                                        <p:tgtEl>
                                          <p:spTgt spid="3"/>
                                        </p:tgtEl>
                                      </p:cBhvr>
                                      <p:to x="100000" y="100000"/>
                                    </p:animScale>
                                    <p:animScale>
                                      <p:cBhvr>
                                        <p:cTn id="72" dur="26">
                                          <p:stCondLst>
                                            <p:cond delay="1312"/>
                                          </p:stCondLst>
                                        </p:cTn>
                                        <p:tgtEl>
                                          <p:spTgt spid="3"/>
                                        </p:tgtEl>
                                      </p:cBhvr>
                                      <p:to x="100000" y="80000"/>
                                    </p:animScale>
                                    <p:animScale>
                                      <p:cBhvr>
                                        <p:cTn id="73" dur="166" decel="50000">
                                          <p:stCondLst>
                                            <p:cond delay="1338"/>
                                          </p:stCondLst>
                                        </p:cTn>
                                        <p:tgtEl>
                                          <p:spTgt spid="3"/>
                                        </p:tgtEl>
                                      </p:cBhvr>
                                      <p:to x="100000" y="100000"/>
                                    </p:animScale>
                                    <p:animScale>
                                      <p:cBhvr>
                                        <p:cTn id="74" dur="26">
                                          <p:stCondLst>
                                            <p:cond delay="1642"/>
                                          </p:stCondLst>
                                        </p:cTn>
                                        <p:tgtEl>
                                          <p:spTgt spid="3"/>
                                        </p:tgtEl>
                                      </p:cBhvr>
                                      <p:to x="100000" y="90000"/>
                                    </p:animScale>
                                    <p:animScale>
                                      <p:cBhvr>
                                        <p:cTn id="75" dur="166" decel="50000">
                                          <p:stCondLst>
                                            <p:cond delay="1668"/>
                                          </p:stCondLst>
                                        </p:cTn>
                                        <p:tgtEl>
                                          <p:spTgt spid="3"/>
                                        </p:tgtEl>
                                      </p:cBhvr>
                                      <p:to x="100000" y="100000"/>
                                    </p:animScale>
                                    <p:animScale>
                                      <p:cBhvr>
                                        <p:cTn id="76" dur="26">
                                          <p:stCondLst>
                                            <p:cond delay="1808"/>
                                          </p:stCondLst>
                                        </p:cTn>
                                        <p:tgtEl>
                                          <p:spTgt spid="3"/>
                                        </p:tgtEl>
                                      </p:cBhvr>
                                      <p:to x="100000" y="95000"/>
                                    </p:animScale>
                                    <p:animScale>
                                      <p:cBhvr>
                                        <p:cTn id="7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8434" y="775289"/>
            <a:ext cx="9065447" cy="996950"/>
          </a:xfrm>
        </p:spPr>
        <p:txBody>
          <a:bodyPr/>
          <a:lstStyle/>
          <a:p>
            <a:pPr eaLnBrk="1" hangingPunct="1"/>
            <a:r>
              <a:rPr lang="nl-NL" altLang="nl-NL" b="1" dirty="0"/>
              <a:t>De veldspuit</a:t>
            </a:r>
          </a:p>
        </p:txBody>
      </p:sp>
      <p:pic>
        <p:nvPicPr>
          <p:cNvPr id="2" name="Onlinemedia 1">
            <a:hlinkClick r:id="" action="ppaction://media"/>
            <a:extLst>
              <a:ext uri="{FF2B5EF4-FFF2-40B4-BE49-F238E27FC236}">
                <a16:creationId xmlns:a16="http://schemas.microsoft.com/office/drawing/2014/main" id="{07A83BB3-F6BF-4839-8CC5-CB89EE230288}"/>
              </a:ext>
            </a:extLst>
          </p:cNvPr>
          <p:cNvPicPr>
            <a:picLocks noGrp="1" noRot="1" noChangeAspect="1"/>
          </p:cNvPicPr>
          <p:nvPr>
            <p:ph idx="1"/>
            <a:videoFile r:link="rId1"/>
          </p:nvPr>
        </p:nvPicPr>
        <p:blipFill>
          <a:blip r:embed="rId4"/>
          <a:stretch>
            <a:fillRect/>
          </a:stretch>
        </p:blipFill>
        <p:spPr>
          <a:xfrm>
            <a:off x="688434" y="1772239"/>
            <a:ext cx="8100861" cy="4556734"/>
          </a:xfrm>
          <a:prstGeom prst="rect">
            <a:avLst/>
          </a:prstGeom>
        </p:spPr>
      </p:pic>
    </p:spTree>
    <p:extLst>
      <p:ext uri="{BB962C8B-B14F-4D97-AF65-F5344CB8AC3E}">
        <p14:creationId xmlns:p14="http://schemas.microsoft.com/office/powerpoint/2010/main" val="66549590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Aanbouwspuit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1885361"/>
            <a:ext cx="7886699" cy="4540298"/>
          </a:xfrm>
        </p:spPr>
        <p:txBody>
          <a:bodyPr>
            <a:normAutofit/>
          </a:bodyPr>
          <a:lstStyle/>
          <a:p>
            <a:pPr marL="342900" indent="-342900">
              <a:defRPr/>
            </a:pPr>
            <a:r>
              <a:rPr lang="nl-NL" dirty="0"/>
              <a:t>De aanbouwspuit of opbouwspuit is een veldspuit die je monteert op een landbouwtrekker.</a:t>
            </a:r>
            <a:br>
              <a:rPr lang="nl-NL" dirty="0"/>
            </a:br>
            <a:endParaRPr lang="nl-NL" dirty="0"/>
          </a:p>
          <a:p>
            <a:pPr marL="342900" indent="-342900">
              <a:defRPr/>
            </a:pPr>
            <a:r>
              <a:rPr lang="nl-NL" dirty="0"/>
              <a:t>De spuit hangt in de hefinrichting van de trekker.</a:t>
            </a:r>
            <a:br>
              <a:rPr lang="nl-NL" dirty="0"/>
            </a:br>
            <a:r>
              <a:rPr lang="nl-NL" dirty="0"/>
              <a:t>Hoe groot hij kan zijn hangt af van het draagvermogen van de trekker.</a:t>
            </a:r>
            <a:br>
              <a:rPr lang="nl-NL" dirty="0"/>
            </a:br>
            <a:endParaRPr lang="nl-NL" dirty="0"/>
          </a:p>
          <a:p>
            <a:pPr marL="342900" indent="-342900">
              <a:defRPr/>
            </a:pPr>
            <a:r>
              <a:rPr lang="nl-NL" dirty="0"/>
              <a:t>De tankinhoud is meestal niet groter dan 1000 liter, zo voorkom je het “steigeren” van de trekker. Soms zit er voorop de trekker nog een tank van 400 liter, zo kun je in het totaal 1200 liter meenemen.</a:t>
            </a:r>
            <a:br>
              <a:rPr lang="nl-NL" dirty="0"/>
            </a:br>
            <a:endParaRPr lang="nl-NL" dirty="0"/>
          </a:p>
        </p:txBody>
      </p:sp>
      <p:pic>
        <p:nvPicPr>
          <p:cNvPr id="3" name="Afbeelding 2">
            <a:extLst>
              <a:ext uri="{FF2B5EF4-FFF2-40B4-BE49-F238E27FC236}">
                <a16:creationId xmlns:a16="http://schemas.microsoft.com/office/drawing/2014/main" id="{C8B23740-3043-4DEE-B674-11EC9FD7340E}"/>
              </a:ext>
            </a:extLst>
          </p:cNvPr>
          <p:cNvPicPr>
            <a:picLocks noChangeAspect="1"/>
          </p:cNvPicPr>
          <p:nvPr/>
        </p:nvPicPr>
        <p:blipFill>
          <a:blip r:embed="rId3"/>
          <a:stretch>
            <a:fillRect/>
          </a:stretch>
        </p:blipFill>
        <p:spPr>
          <a:xfrm>
            <a:off x="8995823" y="4176075"/>
            <a:ext cx="3054600" cy="2170374"/>
          </a:xfrm>
          <a:prstGeom prst="rect">
            <a:avLst/>
          </a:prstGeom>
        </p:spPr>
      </p:pic>
      <p:pic>
        <p:nvPicPr>
          <p:cNvPr id="4" name="Afbeelding 3">
            <a:extLst>
              <a:ext uri="{FF2B5EF4-FFF2-40B4-BE49-F238E27FC236}">
                <a16:creationId xmlns:a16="http://schemas.microsoft.com/office/drawing/2014/main" id="{1E97635F-CAB4-4590-81CF-F731075C2B7E}"/>
              </a:ext>
            </a:extLst>
          </p:cNvPr>
          <p:cNvPicPr>
            <a:picLocks noChangeAspect="1"/>
          </p:cNvPicPr>
          <p:nvPr/>
        </p:nvPicPr>
        <p:blipFill>
          <a:blip r:embed="rId4"/>
          <a:stretch>
            <a:fillRect/>
          </a:stretch>
        </p:blipFill>
        <p:spPr>
          <a:xfrm>
            <a:off x="9244160" y="767695"/>
            <a:ext cx="1905000" cy="2400300"/>
          </a:xfrm>
          <a:prstGeom prst="rect">
            <a:avLst/>
          </a:prstGeom>
        </p:spPr>
      </p:pic>
    </p:spTree>
    <p:extLst>
      <p:ext uri="{BB962C8B-B14F-4D97-AF65-F5344CB8AC3E}">
        <p14:creationId xmlns:p14="http://schemas.microsoft.com/office/powerpoint/2010/main" val="12024033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91495" y="490028"/>
            <a:ext cx="9282064" cy="996950"/>
          </a:xfrm>
        </p:spPr>
        <p:txBody>
          <a:bodyPr>
            <a:normAutofit fontScale="90000"/>
          </a:bodyPr>
          <a:lstStyle/>
          <a:p>
            <a:r>
              <a:rPr lang="nl-NL" dirty="0"/>
              <a:t>Wat  weten we nog van de laatste les?</a:t>
            </a:r>
            <a:br>
              <a:rPr 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1725106"/>
            <a:ext cx="7886699"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412279601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Voor en nadelen opbouwspuit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1885361"/>
            <a:ext cx="7886699" cy="4540298"/>
          </a:xfrm>
        </p:spPr>
        <p:txBody>
          <a:bodyPr>
            <a:normAutofit/>
          </a:bodyPr>
          <a:lstStyle/>
          <a:p>
            <a:pPr indent="0">
              <a:buNone/>
              <a:defRPr/>
            </a:pPr>
            <a:r>
              <a:rPr lang="nl-NL" dirty="0"/>
              <a:t>Voordeel</a:t>
            </a:r>
          </a:p>
          <a:p>
            <a:pPr marL="342900" indent="-342900">
              <a:defRPr/>
            </a:pPr>
            <a:r>
              <a:rPr lang="nl-NL" dirty="0"/>
              <a:t>Snel verwisselbaar</a:t>
            </a:r>
          </a:p>
          <a:p>
            <a:pPr marL="342900" indent="-342900">
              <a:defRPr/>
            </a:pPr>
            <a:r>
              <a:rPr lang="nl-NL" dirty="0"/>
              <a:t>Neemt weinig ruimte in beslag</a:t>
            </a:r>
          </a:p>
          <a:p>
            <a:pPr marL="342900" indent="-342900">
              <a:defRPr/>
            </a:pPr>
            <a:r>
              <a:rPr lang="nl-NL" dirty="0"/>
              <a:t>Wendbaar</a:t>
            </a:r>
          </a:p>
          <a:p>
            <a:pPr marL="342900" indent="-342900">
              <a:defRPr/>
            </a:pPr>
            <a:r>
              <a:rPr lang="nl-NL" dirty="0"/>
              <a:t>Prijs</a:t>
            </a:r>
            <a:br>
              <a:rPr lang="nl-NL" dirty="0"/>
            </a:br>
            <a:endParaRPr lang="nl-NL" dirty="0"/>
          </a:p>
          <a:p>
            <a:pPr indent="0">
              <a:buNone/>
              <a:defRPr/>
            </a:pPr>
            <a:endParaRPr lang="nl-NL" dirty="0"/>
          </a:p>
          <a:p>
            <a:pPr indent="0">
              <a:buNone/>
              <a:defRPr/>
            </a:pPr>
            <a:r>
              <a:rPr lang="nl-NL" dirty="0"/>
              <a:t>Nadeel</a:t>
            </a:r>
          </a:p>
          <a:p>
            <a:pPr marL="342900" indent="-342900">
              <a:defRPr/>
            </a:pPr>
            <a:r>
              <a:rPr lang="nl-NL" dirty="0"/>
              <a:t>Maximum tankinhoud 1500 liter</a:t>
            </a:r>
          </a:p>
          <a:p>
            <a:pPr marL="342900" indent="-342900">
              <a:defRPr/>
            </a:pPr>
            <a:r>
              <a:rPr lang="nl-NL" dirty="0"/>
              <a:t>Maximum spuitboombreedte 25 meter</a:t>
            </a:r>
          </a:p>
          <a:p>
            <a:pPr marL="342900" indent="-342900">
              <a:defRPr/>
            </a:pPr>
            <a:r>
              <a:rPr lang="nl-NL" dirty="0"/>
              <a:t>Af en aan koppelen kost tijd</a:t>
            </a:r>
            <a:br>
              <a:rPr lang="nl-NL" dirty="0"/>
            </a:br>
            <a:endParaRPr lang="nl-NL" dirty="0"/>
          </a:p>
        </p:txBody>
      </p:sp>
      <p:pic>
        <p:nvPicPr>
          <p:cNvPr id="2" name="Afbeelding 1">
            <a:extLst>
              <a:ext uri="{FF2B5EF4-FFF2-40B4-BE49-F238E27FC236}">
                <a16:creationId xmlns:a16="http://schemas.microsoft.com/office/drawing/2014/main" id="{5ACAE0D2-C901-4E30-84A5-EACFA107B5FA}"/>
              </a:ext>
            </a:extLst>
          </p:cNvPr>
          <p:cNvPicPr>
            <a:picLocks noChangeAspect="1"/>
          </p:cNvPicPr>
          <p:nvPr/>
        </p:nvPicPr>
        <p:blipFill>
          <a:blip r:embed="rId3"/>
          <a:stretch>
            <a:fillRect/>
          </a:stretch>
        </p:blipFill>
        <p:spPr>
          <a:xfrm>
            <a:off x="7178082" y="1605815"/>
            <a:ext cx="1674903" cy="2108345"/>
          </a:xfrm>
          <a:prstGeom prst="rect">
            <a:avLst/>
          </a:prstGeom>
        </p:spPr>
      </p:pic>
      <p:pic>
        <p:nvPicPr>
          <p:cNvPr id="3" name="Afbeelding 2">
            <a:extLst>
              <a:ext uri="{FF2B5EF4-FFF2-40B4-BE49-F238E27FC236}">
                <a16:creationId xmlns:a16="http://schemas.microsoft.com/office/drawing/2014/main" id="{3EF42B3E-E596-4507-BE82-4766B7C09258}"/>
              </a:ext>
            </a:extLst>
          </p:cNvPr>
          <p:cNvPicPr>
            <a:picLocks noChangeAspect="1"/>
          </p:cNvPicPr>
          <p:nvPr/>
        </p:nvPicPr>
        <p:blipFill>
          <a:blip r:embed="rId4"/>
          <a:stretch>
            <a:fillRect/>
          </a:stretch>
        </p:blipFill>
        <p:spPr>
          <a:xfrm>
            <a:off x="7185267" y="4174363"/>
            <a:ext cx="3054361" cy="2170364"/>
          </a:xfrm>
          <a:prstGeom prst="rect">
            <a:avLst/>
          </a:prstGeom>
        </p:spPr>
      </p:pic>
    </p:spTree>
    <p:extLst>
      <p:ext uri="{BB962C8B-B14F-4D97-AF65-F5344CB8AC3E}">
        <p14:creationId xmlns:p14="http://schemas.microsoft.com/office/powerpoint/2010/main" val="8668223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6" end="6"/>
                                            </p:txEl>
                                          </p:spTgt>
                                        </p:tgtEl>
                                        <p:attrNameLst>
                                          <p:attrName>style.visibility</p:attrName>
                                        </p:attrNameLst>
                                      </p:cBhvr>
                                      <p:to>
                                        <p:strVal val="visible"/>
                                      </p:to>
                                    </p:set>
                                    <p:animEffect transition="in" filter="fade">
                                      <p:cBhvr>
                                        <p:cTn id="42" dur="1000"/>
                                        <p:tgtEl>
                                          <p:spTgt spid="7171">
                                            <p:txEl>
                                              <p:pRg st="6" end="6"/>
                                            </p:txEl>
                                          </p:spTgt>
                                        </p:tgtEl>
                                      </p:cBhvr>
                                    </p:animEffect>
                                    <p:anim calcmode="lin" valueType="num">
                                      <p:cBhvr>
                                        <p:cTn id="43"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Effect transition="in" filter="fade">
                                      <p:cBhvr>
                                        <p:cTn id="49" dur="1000"/>
                                        <p:tgtEl>
                                          <p:spTgt spid="7171">
                                            <p:txEl>
                                              <p:pRg st="7" end="7"/>
                                            </p:txEl>
                                          </p:spTgt>
                                        </p:tgtEl>
                                      </p:cBhvr>
                                    </p:animEffect>
                                    <p:anim calcmode="lin" valueType="num">
                                      <p:cBhvr>
                                        <p:cTn id="50"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171">
                                            <p:txEl>
                                              <p:pRg st="8" end="8"/>
                                            </p:txEl>
                                          </p:spTgt>
                                        </p:tgtEl>
                                        <p:attrNameLst>
                                          <p:attrName>style.visibility</p:attrName>
                                        </p:attrNameLst>
                                      </p:cBhvr>
                                      <p:to>
                                        <p:strVal val="visible"/>
                                      </p:to>
                                    </p:set>
                                    <p:animEffect transition="in" filter="fade">
                                      <p:cBhvr>
                                        <p:cTn id="56" dur="1000"/>
                                        <p:tgtEl>
                                          <p:spTgt spid="7171">
                                            <p:txEl>
                                              <p:pRg st="8" end="8"/>
                                            </p:txEl>
                                          </p:spTgt>
                                        </p:tgtEl>
                                      </p:cBhvr>
                                    </p:animEffect>
                                    <p:anim calcmode="lin" valueType="num">
                                      <p:cBhvr>
                                        <p:cTn id="57"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171">
                                            <p:txEl>
                                              <p:pRg st="9" end="9"/>
                                            </p:txEl>
                                          </p:spTgt>
                                        </p:tgtEl>
                                        <p:attrNameLst>
                                          <p:attrName>style.visibility</p:attrName>
                                        </p:attrNameLst>
                                      </p:cBhvr>
                                      <p:to>
                                        <p:strVal val="visible"/>
                                      </p:to>
                                    </p:set>
                                    <p:animEffect transition="in" filter="fade">
                                      <p:cBhvr>
                                        <p:cTn id="63" dur="1000"/>
                                        <p:tgtEl>
                                          <p:spTgt spid="7171">
                                            <p:txEl>
                                              <p:pRg st="9" end="9"/>
                                            </p:txEl>
                                          </p:spTgt>
                                        </p:tgtEl>
                                      </p:cBhvr>
                                    </p:animEffect>
                                    <p:anim calcmode="lin" valueType="num">
                                      <p:cBhvr>
                                        <p:cTn id="64"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down)">
                                      <p:cBhvr>
                                        <p:cTn id="70" dur="580">
                                          <p:stCondLst>
                                            <p:cond delay="0"/>
                                          </p:stCondLst>
                                        </p:cTn>
                                        <p:tgtEl>
                                          <p:spTgt spid="2"/>
                                        </p:tgtEl>
                                      </p:cBhvr>
                                    </p:animEffect>
                                    <p:anim calcmode="lin" valueType="num">
                                      <p:cBhvr>
                                        <p:cTn id="7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6" dur="26">
                                          <p:stCondLst>
                                            <p:cond delay="650"/>
                                          </p:stCondLst>
                                        </p:cTn>
                                        <p:tgtEl>
                                          <p:spTgt spid="2"/>
                                        </p:tgtEl>
                                      </p:cBhvr>
                                      <p:to x="100000" y="60000"/>
                                    </p:animScale>
                                    <p:animScale>
                                      <p:cBhvr>
                                        <p:cTn id="77" dur="166" decel="50000">
                                          <p:stCondLst>
                                            <p:cond delay="676"/>
                                          </p:stCondLst>
                                        </p:cTn>
                                        <p:tgtEl>
                                          <p:spTgt spid="2"/>
                                        </p:tgtEl>
                                      </p:cBhvr>
                                      <p:to x="100000" y="100000"/>
                                    </p:animScale>
                                    <p:animScale>
                                      <p:cBhvr>
                                        <p:cTn id="78" dur="26">
                                          <p:stCondLst>
                                            <p:cond delay="1312"/>
                                          </p:stCondLst>
                                        </p:cTn>
                                        <p:tgtEl>
                                          <p:spTgt spid="2"/>
                                        </p:tgtEl>
                                      </p:cBhvr>
                                      <p:to x="100000" y="80000"/>
                                    </p:animScale>
                                    <p:animScale>
                                      <p:cBhvr>
                                        <p:cTn id="79" dur="166" decel="50000">
                                          <p:stCondLst>
                                            <p:cond delay="1338"/>
                                          </p:stCondLst>
                                        </p:cTn>
                                        <p:tgtEl>
                                          <p:spTgt spid="2"/>
                                        </p:tgtEl>
                                      </p:cBhvr>
                                      <p:to x="100000" y="100000"/>
                                    </p:animScale>
                                    <p:animScale>
                                      <p:cBhvr>
                                        <p:cTn id="80" dur="26">
                                          <p:stCondLst>
                                            <p:cond delay="1642"/>
                                          </p:stCondLst>
                                        </p:cTn>
                                        <p:tgtEl>
                                          <p:spTgt spid="2"/>
                                        </p:tgtEl>
                                      </p:cBhvr>
                                      <p:to x="100000" y="90000"/>
                                    </p:animScale>
                                    <p:animScale>
                                      <p:cBhvr>
                                        <p:cTn id="81" dur="166" decel="50000">
                                          <p:stCondLst>
                                            <p:cond delay="1668"/>
                                          </p:stCondLst>
                                        </p:cTn>
                                        <p:tgtEl>
                                          <p:spTgt spid="2"/>
                                        </p:tgtEl>
                                      </p:cBhvr>
                                      <p:to x="100000" y="100000"/>
                                    </p:animScale>
                                    <p:animScale>
                                      <p:cBhvr>
                                        <p:cTn id="82" dur="26">
                                          <p:stCondLst>
                                            <p:cond delay="1808"/>
                                          </p:stCondLst>
                                        </p:cTn>
                                        <p:tgtEl>
                                          <p:spTgt spid="2"/>
                                        </p:tgtEl>
                                      </p:cBhvr>
                                      <p:to x="100000" y="95000"/>
                                    </p:animScale>
                                    <p:animScale>
                                      <p:cBhvr>
                                        <p:cTn id="83" dur="166" decel="50000">
                                          <p:stCondLst>
                                            <p:cond delay="1834"/>
                                          </p:stCondLst>
                                        </p:cTn>
                                        <p:tgtEl>
                                          <p:spTgt spid="2"/>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wipe(down)">
                                      <p:cBhvr>
                                        <p:cTn id="88" dur="580">
                                          <p:stCondLst>
                                            <p:cond delay="0"/>
                                          </p:stCondLst>
                                        </p:cTn>
                                        <p:tgtEl>
                                          <p:spTgt spid="3"/>
                                        </p:tgtEl>
                                      </p:cBhvr>
                                    </p:animEffect>
                                    <p:anim calcmode="lin" valueType="num">
                                      <p:cBhvr>
                                        <p:cTn id="8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4" dur="26">
                                          <p:stCondLst>
                                            <p:cond delay="650"/>
                                          </p:stCondLst>
                                        </p:cTn>
                                        <p:tgtEl>
                                          <p:spTgt spid="3"/>
                                        </p:tgtEl>
                                      </p:cBhvr>
                                      <p:to x="100000" y="60000"/>
                                    </p:animScale>
                                    <p:animScale>
                                      <p:cBhvr>
                                        <p:cTn id="95" dur="166" decel="50000">
                                          <p:stCondLst>
                                            <p:cond delay="676"/>
                                          </p:stCondLst>
                                        </p:cTn>
                                        <p:tgtEl>
                                          <p:spTgt spid="3"/>
                                        </p:tgtEl>
                                      </p:cBhvr>
                                      <p:to x="100000" y="100000"/>
                                    </p:animScale>
                                    <p:animScale>
                                      <p:cBhvr>
                                        <p:cTn id="96" dur="26">
                                          <p:stCondLst>
                                            <p:cond delay="1312"/>
                                          </p:stCondLst>
                                        </p:cTn>
                                        <p:tgtEl>
                                          <p:spTgt spid="3"/>
                                        </p:tgtEl>
                                      </p:cBhvr>
                                      <p:to x="100000" y="80000"/>
                                    </p:animScale>
                                    <p:animScale>
                                      <p:cBhvr>
                                        <p:cTn id="97" dur="166" decel="50000">
                                          <p:stCondLst>
                                            <p:cond delay="1338"/>
                                          </p:stCondLst>
                                        </p:cTn>
                                        <p:tgtEl>
                                          <p:spTgt spid="3"/>
                                        </p:tgtEl>
                                      </p:cBhvr>
                                      <p:to x="100000" y="100000"/>
                                    </p:animScale>
                                    <p:animScale>
                                      <p:cBhvr>
                                        <p:cTn id="98" dur="26">
                                          <p:stCondLst>
                                            <p:cond delay="1642"/>
                                          </p:stCondLst>
                                        </p:cTn>
                                        <p:tgtEl>
                                          <p:spTgt spid="3"/>
                                        </p:tgtEl>
                                      </p:cBhvr>
                                      <p:to x="100000" y="90000"/>
                                    </p:animScale>
                                    <p:animScale>
                                      <p:cBhvr>
                                        <p:cTn id="99" dur="166" decel="50000">
                                          <p:stCondLst>
                                            <p:cond delay="1668"/>
                                          </p:stCondLst>
                                        </p:cTn>
                                        <p:tgtEl>
                                          <p:spTgt spid="3"/>
                                        </p:tgtEl>
                                      </p:cBhvr>
                                      <p:to x="100000" y="100000"/>
                                    </p:animScale>
                                    <p:animScale>
                                      <p:cBhvr>
                                        <p:cTn id="100" dur="26">
                                          <p:stCondLst>
                                            <p:cond delay="1808"/>
                                          </p:stCondLst>
                                        </p:cTn>
                                        <p:tgtEl>
                                          <p:spTgt spid="3"/>
                                        </p:tgtEl>
                                      </p:cBhvr>
                                      <p:to x="100000" y="95000"/>
                                    </p:animScale>
                                    <p:animScale>
                                      <p:cBhvr>
                                        <p:cTn id="10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Getrokken spuit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1828800"/>
            <a:ext cx="7886699" cy="4540298"/>
          </a:xfrm>
        </p:spPr>
        <p:txBody>
          <a:bodyPr>
            <a:normAutofit/>
          </a:bodyPr>
          <a:lstStyle/>
          <a:p>
            <a:pPr indent="0">
              <a:buNone/>
              <a:defRPr/>
            </a:pPr>
            <a:r>
              <a:rPr lang="nl-NL" dirty="0"/>
              <a:t>De getrokken spuit is een spuit die achter een trekker aangetrokken wordt. Vaak is de spuit voorzien van een spoorvolgsysteem.</a:t>
            </a:r>
          </a:p>
          <a:p>
            <a:pPr indent="0">
              <a:buNone/>
              <a:defRPr/>
            </a:pPr>
            <a:endParaRPr lang="nl-NL" dirty="0"/>
          </a:p>
          <a:p>
            <a:pPr indent="0">
              <a:buNone/>
              <a:defRPr/>
            </a:pPr>
            <a:r>
              <a:rPr lang="nl-NL" dirty="0"/>
              <a:t>Voordeel getrokken spuit:</a:t>
            </a:r>
          </a:p>
          <a:p>
            <a:pPr marL="342900" indent="-342900">
              <a:defRPr/>
            </a:pPr>
            <a:r>
              <a:rPr lang="nl-NL" dirty="0"/>
              <a:t>Grotere tankinhoud (tot 7000 liter)</a:t>
            </a:r>
          </a:p>
          <a:p>
            <a:pPr marL="342900" indent="-342900">
              <a:defRPr/>
            </a:pPr>
            <a:r>
              <a:rPr lang="nl-NL" dirty="0"/>
              <a:t>Grotere spuitboombreedte (tot 50 meter)</a:t>
            </a:r>
          </a:p>
          <a:p>
            <a:pPr marL="342900" indent="-342900">
              <a:defRPr/>
            </a:pPr>
            <a:r>
              <a:rPr lang="nl-NL" dirty="0"/>
              <a:t>Daardoor minder rijsporen</a:t>
            </a:r>
          </a:p>
        </p:txBody>
      </p:sp>
      <p:pic>
        <p:nvPicPr>
          <p:cNvPr id="3" name="Afbeelding 2">
            <a:extLst>
              <a:ext uri="{FF2B5EF4-FFF2-40B4-BE49-F238E27FC236}">
                <a16:creationId xmlns:a16="http://schemas.microsoft.com/office/drawing/2014/main" id="{46A0EB22-2A31-4C85-B558-D985A91F7835}"/>
              </a:ext>
            </a:extLst>
          </p:cNvPr>
          <p:cNvPicPr>
            <a:picLocks noChangeAspect="1"/>
          </p:cNvPicPr>
          <p:nvPr/>
        </p:nvPicPr>
        <p:blipFill>
          <a:blip r:embed="rId3"/>
          <a:stretch>
            <a:fillRect/>
          </a:stretch>
        </p:blipFill>
        <p:spPr>
          <a:xfrm>
            <a:off x="6946179" y="4114799"/>
            <a:ext cx="4954845" cy="2064519"/>
          </a:xfrm>
          <a:prstGeom prst="rect">
            <a:avLst/>
          </a:prstGeom>
        </p:spPr>
      </p:pic>
    </p:spTree>
    <p:extLst>
      <p:ext uri="{BB962C8B-B14F-4D97-AF65-F5344CB8AC3E}">
        <p14:creationId xmlns:p14="http://schemas.microsoft.com/office/powerpoint/2010/main" val="1481655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171">
                                            <p:txEl>
                                              <p:pRg st="2" end="2"/>
                                            </p:txEl>
                                          </p:spTgt>
                                        </p:tgtEl>
                                        <p:attrNameLst>
                                          <p:attrName>style.visibility</p:attrName>
                                        </p:attrNameLst>
                                      </p:cBhvr>
                                      <p:to>
                                        <p:strVal val="visible"/>
                                      </p:to>
                                    </p:set>
                                    <p:animEffect transition="in" filter="fade">
                                      <p:cBhvr>
                                        <p:cTn id="32" dur="1000"/>
                                        <p:tgtEl>
                                          <p:spTgt spid="7171">
                                            <p:txEl>
                                              <p:pRg st="2" end="2"/>
                                            </p:txEl>
                                          </p:spTgt>
                                        </p:tgtEl>
                                      </p:cBhvr>
                                    </p:animEffect>
                                    <p:anim calcmode="lin" valueType="num">
                                      <p:cBhvr>
                                        <p:cTn id="33"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171">
                                            <p:txEl>
                                              <p:pRg st="3" end="3"/>
                                            </p:txEl>
                                          </p:spTgt>
                                        </p:tgtEl>
                                        <p:attrNameLst>
                                          <p:attrName>style.visibility</p:attrName>
                                        </p:attrNameLst>
                                      </p:cBhvr>
                                      <p:to>
                                        <p:strVal val="visible"/>
                                      </p:to>
                                    </p:set>
                                    <p:animEffect transition="in" filter="fade">
                                      <p:cBhvr>
                                        <p:cTn id="39" dur="1000"/>
                                        <p:tgtEl>
                                          <p:spTgt spid="7171">
                                            <p:txEl>
                                              <p:pRg st="3" end="3"/>
                                            </p:txEl>
                                          </p:spTgt>
                                        </p:tgtEl>
                                      </p:cBhvr>
                                    </p:animEffect>
                                    <p:anim calcmode="lin" valueType="num">
                                      <p:cBhvr>
                                        <p:cTn id="40"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171">
                                            <p:txEl>
                                              <p:pRg st="4" end="4"/>
                                            </p:txEl>
                                          </p:spTgt>
                                        </p:tgtEl>
                                        <p:attrNameLst>
                                          <p:attrName>style.visibility</p:attrName>
                                        </p:attrNameLst>
                                      </p:cBhvr>
                                      <p:to>
                                        <p:strVal val="visible"/>
                                      </p:to>
                                    </p:set>
                                    <p:animEffect transition="in" filter="fade">
                                      <p:cBhvr>
                                        <p:cTn id="46" dur="1000"/>
                                        <p:tgtEl>
                                          <p:spTgt spid="7171">
                                            <p:txEl>
                                              <p:pRg st="4" end="4"/>
                                            </p:txEl>
                                          </p:spTgt>
                                        </p:tgtEl>
                                      </p:cBhvr>
                                    </p:animEffect>
                                    <p:anim calcmode="lin" valueType="num">
                                      <p:cBhvr>
                                        <p:cTn id="47"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171">
                                            <p:txEl>
                                              <p:pRg st="5" end="5"/>
                                            </p:txEl>
                                          </p:spTgt>
                                        </p:tgtEl>
                                        <p:attrNameLst>
                                          <p:attrName>style.visibility</p:attrName>
                                        </p:attrNameLst>
                                      </p:cBhvr>
                                      <p:to>
                                        <p:strVal val="visible"/>
                                      </p:to>
                                    </p:set>
                                    <p:animEffect transition="in" filter="fade">
                                      <p:cBhvr>
                                        <p:cTn id="53" dur="1000"/>
                                        <p:tgtEl>
                                          <p:spTgt spid="7171">
                                            <p:txEl>
                                              <p:pRg st="5" end="5"/>
                                            </p:txEl>
                                          </p:spTgt>
                                        </p:tgtEl>
                                      </p:cBhvr>
                                    </p:animEffect>
                                    <p:anim calcmode="lin" valueType="num">
                                      <p:cBhvr>
                                        <p:cTn id="54"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Zelfrijdende spuit</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2" y="1944816"/>
            <a:ext cx="7740000" cy="4351338"/>
          </a:xfrm>
        </p:spPr>
        <p:txBody>
          <a:bodyPr/>
          <a:lstStyle/>
          <a:p>
            <a:pPr indent="0">
              <a:buNone/>
            </a:pPr>
            <a:r>
              <a:rPr lang="nl-NL" dirty="0"/>
              <a:t>Een zelfrijdende spuit is voorzien van een eigen aandrijving</a:t>
            </a:r>
          </a:p>
          <a:p>
            <a:pPr indent="0">
              <a:buNone/>
            </a:pPr>
            <a:endParaRPr lang="nl-NL" dirty="0"/>
          </a:p>
          <a:p>
            <a:pPr indent="0">
              <a:buNone/>
            </a:pPr>
            <a:r>
              <a:rPr lang="nl-NL" dirty="0"/>
              <a:t>Voordeel:</a:t>
            </a:r>
          </a:p>
          <a:p>
            <a:pPr marL="342900" indent="-342900"/>
            <a:r>
              <a:rPr lang="nl-NL" dirty="0"/>
              <a:t>Grotere tankinhoud (tot 10000 liter)</a:t>
            </a:r>
          </a:p>
          <a:p>
            <a:pPr marL="342900" indent="-342900"/>
            <a:r>
              <a:rPr lang="nl-NL" dirty="0"/>
              <a:t>Grotere spoorbreedte </a:t>
            </a:r>
          </a:p>
          <a:p>
            <a:pPr marL="342900" indent="-342900"/>
            <a:r>
              <a:rPr lang="nl-NL" dirty="0"/>
              <a:t>Kleinere draaicirkel</a:t>
            </a:r>
          </a:p>
          <a:p>
            <a:pPr marL="342900" indent="-342900"/>
            <a:r>
              <a:rPr lang="nl-NL" dirty="0"/>
              <a:t>Lagere bodemdruk (beter voor de grond)</a:t>
            </a:r>
          </a:p>
          <a:p>
            <a:pPr marL="342900" indent="-342900"/>
            <a:r>
              <a:rPr lang="nl-NL" dirty="0"/>
              <a:t>Minder gewasschade doordat hij hoger op de wielen staat</a:t>
            </a:r>
          </a:p>
          <a:p>
            <a:pPr marL="342900" indent="-342900"/>
            <a:r>
              <a:rPr lang="nl-NL" dirty="0"/>
              <a:t>Hogere rijsnelheid</a:t>
            </a:r>
          </a:p>
          <a:p>
            <a:pPr marL="342900" indent="-342900"/>
            <a:endParaRPr lang="nl-NL" dirty="0"/>
          </a:p>
        </p:txBody>
      </p:sp>
      <p:pic>
        <p:nvPicPr>
          <p:cNvPr id="4" name="Afbeelding 3">
            <a:extLst>
              <a:ext uri="{FF2B5EF4-FFF2-40B4-BE49-F238E27FC236}">
                <a16:creationId xmlns:a16="http://schemas.microsoft.com/office/drawing/2014/main" id="{B335F7A7-D7C5-41AC-A9F5-AA8699FE9692}"/>
              </a:ext>
            </a:extLst>
          </p:cNvPr>
          <p:cNvPicPr>
            <a:picLocks noChangeAspect="1"/>
          </p:cNvPicPr>
          <p:nvPr/>
        </p:nvPicPr>
        <p:blipFill>
          <a:blip r:embed="rId3"/>
          <a:stretch>
            <a:fillRect/>
          </a:stretch>
        </p:blipFill>
        <p:spPr>
          <a:xfrm>
            <a:off x="8267307" y="4146041"/>
            <a:ext cx="3617874" cy="2407530"/>
          </a:xfrm>
          <a:prstGeom prst="rect">
            <a:avLst/>
          </a:prstGeom>
        </p:spPr>
      </p:pic>
    </p:spTree>
    <p:extLst>
      <p:ext uri="{BB962C8B-B14F-4D97-AF65-F5344CB8AC3E}">
        <p14:creationId xmlns:p14="http://schemas.microsoft.com/office/powerpoint/2010/main" val="6192432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1000"/>
                                        <p:tgtEl>
                                          <p:spTgt spid="3">
                                            <p:txEl>
                                              <p:pRg st="6" end="6"/>
                                            </p:txEl>
                                          </p:spTgt>
                                        </p:tgtEl>
                                      </p:cBhvr>
                                    </p:animEffect>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Effect transition="in" filter="fade">
                                      <p:cBhvr>
                                        <p:cTn id="74" dur="1000"/>
                                        <p:tgtEl>
                                          <p:spTgt spid="3">
                                            <p:txEl>
                                              <p:pRg st="8" end="8"/>
                                            </p:txEl>
                                          </p:spTgt>
                                        </p:tgtEl>
                                      </p:cBhvr>
                                    </p:animEffect>
                                    <p:anim calcmode="lin" valueType="num">
                                      <p:cBhvr>
                                        <p:cTn id="7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663D35-944C-4D17-BF74-3607B218ECD1}"/>
              </a:ext>
            </a:extLst>
          </p:cNvPr>
          <p:cNvSpPr>
            <a:spLocks noGrp="1"/>
          </p:cNvSpPr>
          <p:nvPr>
            <p:ph type="title"/>
          </p:nvPr>
        </p:nvSpPr>
        <p:spPr/>
        <p:txBody>
          <a:bodyPr/>
          <a:lstStyle/>
          <a:p>
            <a:r>
              <a:rPr lang="nl-NL" dirty="0" err="1"/>
              <a:t>Driftreducerende</a:t>
            </a:r>
            <a:r>
              <a:rPr lang="nl-NL" dirty="0"/>
              <a:t> technieken</a:t>
            </a:r>
          </a:p>
        </p:txBody>
      </p:sp>
      <p:sp>
        <p:nvSpPr>
          <p:cNvPr id="3" name="Tijdelijke aanduiding voor inhoud 2">
            <a:extLst>
              <a:ext uri="{FF2B5EF4-FFF2-40B4-BE49-F238E27FC236}">
                <a16:creationId xmlns:a16="http://schemas.microsoft.com/office/drawing/2014/main" id="{72131D89-DFDB-46D1-883D-68D809E505B0}"/>
              </a:ext>
            </a:extLst>
          </p:cNvPr>
          <p:cNvSpPr>
            <a:spLocks noGrp="1"/>
          </p:cNvSpPr>
          <p:nvPr>
            <p:ph idx="1"/>
          </p:nvPr>
        </p:nvSpPr>
        <p:spPr>
          <a:xfrm>
            <a:off x="756000" y="1728000"/>
            <a:ext cx="9036000" cy="4351338"/>
          </a:xfrm>
        </p:spPr>
        <p:txBody>
          <a:bodyPr>
            <a:normAutofit/>
          </a:bodyPr>
          <a:lstStyle/>
          <a:p>
            <a:r>
              <a:rPr lang="nl-NL" dirty="0" err="1"/>
              <a:t>Maggrow</a:t>
            </a:r>
            <a:r>
              <a:rPr lang="nl-NL" dirty="0"/>
              <a:t> techniek (magnetisch veld)</a:t>
            </a:r>
          </a:p>
          <a:p>
            <a:endParaRPr lang="nl-NL" dirty="0"/>
          </a:p>
          <a:p>
            <a:r>
              <a:rPr lang="nl-NL" dirty="0"/>
              <a:t>Verlaagde spuitboomtechniek</a:t>
            </a:r>
          </a:p>
          <a:p>
            <a:endParaRPr lang="nl-NL" dirty="0"/>
          </a:p>
          <a:p>
            <a:r>
              <a:rPr lang="nl-NL" dirty="0" err="1"/>
              <a:t>Hardi</a:t>
            </a:r>
            <a:r>
              <a:rPr lang="nl-NL" dirty="0"/>
              <a:t> luchtondersteuning </a:t>
            </a:r>
          </a:p>
          <a:p>
            <a:endParaRPr lang="nl-NL" dirty="0"/>
          </a:p>
          <a:p>
            <a:r>
              <a:rPr lang="nl-NL" dirty="0"/>
              <a:t>Luchtondersteuning</a:t>
            </a:r>
          </a:p>
          <a:p>
            <a:endParaRPr lang="nl-NL" dirty="0"/>
          </a:p>
          <a:p>
            <a:r>
              <a:rPr lang="nl-NL" dirty="0" err="1"/>
              <a:t>Wingsprayer</a:t>
            </a:r>
            <a:r>
              <a:rPr lang="nl-NL" dirty="0"/>
              <a:t> (met doeken)</a:t>
            </a:r>
          </a:p>
          <a:p>
            <a:endParaRPr lang="nl-NL" dirty="0"/>
          </a:p>
          <a:p>
            <a:r>
              <a:rPr lang="nl-NL" dirty="0"/>
              <a:t>Wave techniek (met platen)</a:t>
            </a:r>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63109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41F70-6DB8-428D-AAE6-F46F824156AA}"/>
              </a:ext>
            </a:extLst>
          </p:cNvPr>
          <p:cNvSpPr>
            <a:spLocks noGrp="1"/>
          </p:cNvSpPr>
          <p:nvPr>
            <p:ph type="title"/>
          </p:nvPr>
        </p:nvSpPr>
        <p:spPr/>
        <p:txBody>
          <a:bodyPr/>
          <a:lstStyle/>
          <a:p>
            <a:r>
              <a:rPr lang="nl-NL" dirty="0" err="1"/>
              <a:t>Maggrow</a:t>
            </a:r>
            <a:endParaRPr lang="nl-NL" dirty="0"/>
          </a:p>
        </p:txBody>
      </p:sp>
      <p:sp>
        <p:nvSpPr>
          <p:cNvPr id="3" name="Tijdelijke aanduiding voor inhoud 2">
            <a:extLst>
              <a:ext uri="{FF2B5EF4-FFF2-40B4-BE49-F238E27FC236}">
                <a16:creationId xmlns:a16="http://schemas.microsoft.com/office/drawing/2014/main" id="{F0E52591-79F2-4886-9950-90CA2C4D500A}"/>
              </a:ext>
            </a:extLst>
          </p:cNvPr>
          <p:cNvSpPr>
            <a:spLocks noGrp="1"/>
          </p:cNvSpPr>
          <p:nvPr>
            <p:ph idx="1"/>
          </p:nvPr>
        </p:nvSpPr>
        <p:spPr>
          <a:xfrm>
            <a:off x="756000" y="1728000"/>
            <a:ext cx="9036000" cy="4258021"/>
          </a:xfrm>
        </p:spPr>
        <p:txBody>
          <a:bodyPr>
            <a:normAutofit/>
          </a:bodyPr>
          <a:lstStyle/>
          <a:p>
            <a:pPr indent="0">
              <a:buNone/>
            </a:pPr>
            <a:r>
              <a:rPr lang="nl-NL" dirty="0" err="1"/>
              <a:t>MagGrow</a:t>
            </a:r>
            <a:r>
              <a:rPr lang="nl-NL" dirty="0"/>
              <a:t> maakt gebruik van magneten om lading te creëren. De gewasbeschermingsmiddelen gaan door magneten (die staan bovenop de vloeistoftank) voordat ze in de spuitboom komen. </a:t>
            </a:r>
          </a:p>
          <a:p>
            <a:pPr indent="0">
              <a:buNone/>
            </a:pPr>
            <a:r>
              <a:rPr lang="nl-NL" dirty="0"/>
              <a:t>In deze boom en zelfs voor de spuitdop zitten nog meer magneten. Door de magneten ontstaat een magnetisch geladen vloeistof.</a:t>
            </a:r>
          </a:p>
          <a:p>
            <a:pPr indent="0">
              <a:buNone/>
            </a:pPr>
            <a:endParaRPr lang="nl-NL" dirty="0"/>
          </a:p>
          <a:p>
            <a:pPr indent="0">
              <a:buNone/>
            </a:pPr>
            <a:r>
              <a:rPr lang="nl-NL" dirty="0"/>
              <a:t>Deze zorgt voor een betere aanhechting op het gewas, omdat planten ook een magnetisch veld hebben. Dit trekt elkaar aan. Wie het systeem gebruikt, kan met een kleinere druppel spuiten. Al met al is er minder drift, komt er meer middel op het gewas en heeft het middel een betere effectiviteit, </a:t>
            </a:r>
          </a:p>
        </p:txBody>
      </p:sp>
      <p:pic>
        <p:nvPicPr>
          <p:cNvPr id="4" name="Afbeelding 3">
            <a:extLst>
              <a:ext uri="{FF2B5EF4-FFF2-40B4-BE49-F238E27FC236}">
                <a16:creationId xmlns:a16="http://schemas.microsoft.com/office/drawing/2014/main" id="{95F726FB-9135-4881-BCF4-0D4A2526AE63}"/>
              </a:ext>
            </a:extLst>
          </p:cNvPr>
          <p:cNvPicPr>
            <a:picLocks noChangeAspect="1"/>
          </p:cNvPicPr>
          <p:nvPr/>
        </p:nvPicPr>
        <p:blipFill>
          <a:blip r:embed="rId2"/>
          <a:stretch>
            <a:fillRect/>
          </a:stretch>
        </p:blipFill>
        <p:spPr>
          <a:xfrm>
            <a:off x="9665618" y="5096226"/>
            <a:ext cx="2079678" cy="1624748"/>
          </a:xfrm>
          <a:prstGeom prst="rect">
            <a:avLst/>
          </a:prstGeom>
        </p:spPr>
      </p:pic>
    </p:spTree>
    <p:extLst>
      <p:ext uri="{BB962C8B-B14F-4D97-AF65-F5344CB8AC3E}">
        <p14:creationId xmlns:p14="http://schemas.microsoft.com/office/powerpoint/2010/main" val="154733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B2561-F68E-44F9-A780-C919289DBFB4}"/>
              </a:ext>
            </a:extLst>
          </p:cNvPr>
          <p:cNvSpPr>
            <a:spLocks noGrp="1"/>
          </p:cNvSpPr>
          <p:nvPr>
            <p:ph type="title"/>
          </p:nvPr>
        </p:nvSpPr>
        <p:spPr/>
        <p:txBody>
          <a:bodyPr/>
          <a:lstStyle/>
          <a:p>
            <a:r>
              <a:rPr lang="nl-NL" dirty="0"/>
              <a:t>Verlaagde spuitboomtechniek</a:t>
            </a:r>
          </a:p>
        </p:txBody>
      </p:sp>
      <p:sp>
        <p:nvSpPr>
          <p:cNvPr id="3" name="Tijdelijke aanduiding voor inhoud 2">
            <a:extLst>
              <a:ext uri="{FF2B5EF4-FFF2-40B4-BE49-F238E27FC236}">
                <a16:creationId xmlns:a16="http://schemas.microsoft.com/office/drawing/2014/main" id="{759F3039-2F98-4A9D-8C86-9BE5C739D07B}"/>
              </a:ext>
            </a:extLst>
          </p:cNvPr>
          <p:cNvSpPr>
            <a:spLocks noGrp="1"/>
          </p:cNvSpPr>
          <p:nvPr>
            <p:ph idx="1"/>
          </p:nvPr>
        </p:nvSpPr>
        <p:spPr>
          <a:xfrm>
            <a:off x="756000" y="1930662"/>
            <a:ext cx="7740000" cy="4351338"/>
          </a:xfrm>
        </p:spPr>
        <p:txBody>
          <a:bodyPr>
            <a:normAutofit/>
          </a:bodyPr>
          <a:lstStyle/>
          <a:p>
            <a:pPr indent="0">
              <a:buNone/>
            </a:pPr>
            <a:r>
              <a:rPr lang="nl-NL" dirty="0"/>
              <a:t>Het is mogelijk om dichter bij de punt van het gewas of kale grond te spuiten met een veldspuit met een afstand tussen de sproeiers van 25 cm </a:t>
            </a:r>
            <a:r>
              <a:rPr lang="nl-NL" dirty="0" err="1"/>
              <a:t>ipv</a:t>
            </a:r>
            <a:r>
              <a:rPr lang="nl-NL" dirty="0"/>
              <a:t>. 50 cm.</a:t>
            </a:r>
          </a:p>
          <a:p>
            <a:pPr indent="0">
              <a:buNone/>
            </a:pPr>
            <a:endParaRPr lang="nl-NL" dirty="0"/>
          </a:p>
          <a:p>
            <a:pPr indent="0">
              <a:buNone/>
            </a:pPr>
            <a:endParaRPr lang="nl-NL" dirty="0"/>
          </a:p>
          <a:p>
            <a:pPr indent="0">
              <a:buNone/>
            </a:pPr>
            <a:r>
              <a:rPr lang="nl-NL" dirty="0"/>
              <a:t>De spuitboom hangt op 30 cm </a:t>
            </a:r>
            <a:r>
              <a:rPr lang="nl-NL" dirty="0" err="1"/>
              <a:t>ipv</a:t>
            </a:r>
            <a:r>
              <a:rPr lang="nl-NL" dirty="0"/>
              <a:t> 50 cm boven de grond</a:t>
            </a:r>
          </a:p>
          <a:p>
            <a:pPr indent="0">
              <a:buNone/>
            </a:pPr>
            <a:endParaRPr lang="nl-NL" dirty="0"/>
          </a:p>
          <a:p>
            <a:pPr indent="0">
              <a:buNone/>
            </a:pPr>
            <a:r>
              <a:rPr lang="nl-NL" dirty="0"/>
              <a:t>Spuitboomverlaging heeft een positief effect op de driftreductie, omdat de wind minder invloed heeft op de drift van de spuitvloeistof door de kortere weg die de spuitvloeistof naar het gewenste doel aflegt.</a:t>
            </a:r>
          </a:p>
        </p:txBody>
      </p:sp>
    </p:spTree>
    <p:extLst>
      <p:ext uri="{BB962C8B-B14F-4D97-AF65-F5344CB8AC3E}">
        <p14:creationId xmlns:p14="http://schemas.microsoft.com/office/powerpoint/2010/main" val="271836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87002-F74E-43DA-9639-9C025EACA5A1}"/>
              </a:ext>
            </a:extLst>
          </p:cNvPr>
          <p:cNvSpPr>
            <a:spLocks noGrp="1"/>
          </p:cNvSpPr>
          <p:nvPr>
            <p:ph type="title"/>
          </p:nvPr>
        </p:nvSpPr>
        <p:spPr/>
        <p:txBody>
          <a:bodyPr/>
          <a:lstStyle/>
          <a:p>
            <a:r>
              <a:rPr lang="nl-NL" dirty="0" err="1"/>
              <a:t>Hardi</a:t>
            </a:r>
            <a:r>
              <a:rPr lang="nl-NL" dirty="0"/>
              <a:t> Techniek</a:t>
            </a:r>
          </a:p>
        </p:txBody>
      </p:sp>
      <p:sp>
        <p:nvSpPr>
          <p:cNvPr id="3" name="Tijdelijke aanduiding voor inhoud 2">
            <a:extLst>
              <a:ext uri="{FF2B5EF4-FFF2-40B4-BE49-F238E27FC236}">
                <a16:creationId xmlns:a16="http://schemas.microsoft.com/office/drawing/2014/main" id="{4F1A71F1-A2B5-4B3F-9113-2466E2496876}"/>
              </a:ext>
            </a:extLst>
          </p:cNvPr>
          <p:cNvSpPr>
            <a:spLocks noGrp="1"/>
          </p:cNvSpPr>
          <p:nvPr>
            <p:ph idx="1"/>
          </p:nvPr>
        </p:nvSpPr>
        <p:spPr>
          <a:xfrm>
            <a:off x="756000" y="1728000"/>
            <a:ext cx="9036000" cy="4351338"/>
          </a:xfrm>
        </p:spPr>
        <p:txBody>
          <a:bodyPr/>
          <a:lstStyle/>
          <a:p>
            <a:pPr indent="0">
              <a:buNone/>
            </a:pPr>
            <a:r>
              <a:rPr lang="nl-NL" dirty="0"/>
              <a:t>De TWIN FORCE-giek maakt gebruik van 's werelds beste applicatiesysteem om de controle te behouden in winderige omstandigheden. Door een combinatie van gerichte luchtstroom, hoek en snelheid kan het systeem drift tot 80% verminderen.</a:t>
            </a:r>
          </a:p>
        </p:txBody>
      </p:sp>
      <p:pic>
        <p:nvPicPr>
          <p:cNvPr id="5" name="Afbeelding 4">
            <a:extLst>
              <a:ext uri="{FF2B5EF4-FFF2-40B4-BE49-F238E27FC236}">
                <a16:creationId xmlns:a16="http://schemas.microsoft.com/office/drawing/2014/main" id="{C295A4BB-98A1-4D65-8EA9-32CC1574BF46}"/>
              </a:ext>
            </a:extLst>
          </p:cNvPr>
          <p:cNvPicPr>
            <a:picLocks noChangeAspect="1"/>
          </p:cNvPicPr>
          <p:nvPr/>
        </p:nvPicPr>
        <p:blipFill>
          <a:blip r:embed="rId2"/>
          <a:stretch>
            <a:fillRect/>
          </a:stretch>
        </p:blipFill>
        <p:spPr>
          <a:xfrm>
            <a:off x="2626243" y="3604478"/>
            <a:ext cx="4179909" cy="2677522"/>
          </a:xfrm>
          <a:prstGeom prst="rect">
            <a:avLst/>
          </a:prstGeom>
        </p:spPr>
      </p:pic>
    </p:spTree>
    <p:extLst>
      <p:ext uri="{BB962C8B-B14F-4D97-AF65-F5344CB8AC3E}">
        <p14:creationId xmlns:p14="http://schemas.microsoft.com/office/powerpoint/2010/main" val="37991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F0FEE-F841-4910-9E09-32498235DF24}"/>
              </a:ext>
            </a:extLst>
          </p:cNvPr>
          <p:cNvSpPr>
            <a:spLocks noGrp="1"/>
          </p:cNvSpPr>
          <p:nvPr>
            <p:ph type="title"/>
          </p:nvPr>
        </p:nvSpPr>
        <p:spPr/>
        <p:txBody>
          <a:bodyPr>
            <a:normAutofit fontScale="90000"/>
          </a:bodyPr>
          <a:lstStyle/>
          <a:p>
            <a:r>
              <a:rPr lang="nl-NL" dirty="0"/>
              <a:t>Met luchtondersteuning</a:t>
            </a:r>
            <a:br>
              <a:rPr lang="nl-NL" dirty="0"/>
            </a:br>
            <a:endParaRPr lang="nl-NL" dirty="0"/>
          </a:p>
        </p:txBody>
      </p:sp>
      <p:sp>
        <p:nvSpPr>
          <p:cNvPr id="3" name="Tijdelijke aanduiding voor inhoud 2">
            <a:extLst>
              <a:ext uri="{FF2B5EF4-FFF2-40B4-BE49-F238E27FC236}">
                <a16:creationId xmlns:a16="http://schemas.microsoft.com/office/drawing/2014/main" id="{BD425D21-A315-4631-8963-5FB2E37645EC}"/>
              </a:ext>
            </a:extLst>
          </p:cNvPr>
          <p:cNvSpPr>
            <a:spLocks noGrp="1"/>
          </p:cNvSpPr>
          <p:nvPr>
            <p:ph idx="1"/>
          </p:nvPr>
        </p:nvSpPr>
        <p:spPr>
          <a:xfrm>
            <a:off x="756000" y="1728000"/>
            <a:ext cx="9036000" cy="4351338"/>
          </a:xfrm>
        </p:spPr>
        <p:txBody>
          <a:bodyPr>
            <a:normAutofit/>
          </a:bodyPr>
          <a:lstStyle/>
          <a:p>
            <a:endParaRPr lang="nl-NL" dirty="0"/>
          </a:p>
          <a:p>
            <a:pPr indent="0">
              <a:buNone/>
            </a:pPr>
            <a:r>
              <a:rPr lang="nl-NL" dirty="0"/>
              <a:t>Door middel van een verdeelsysteem nabij (achter) de spuitdoppen wordt de lucht met hoge snelheid en volume gelijkmatig naar beneden verdeeld over de gehele breedte van de spuitboom. </a:t>
            </a:r>
          </a:p>
          <a:p>
            <a:pPr indent="0">
              <a:buNone/>
            </a:pPr>
            <a:endParaRPr lang="nl-NL" dirty="0"/>
          </a:p>
          <a:p>
            <a:pPr indent="0">
              <a:buNone/>
            </a:pPr>
            <a:r>
              <a:rPr lang="nl-NL" dirty="0"/>
              <a:t>De lucht transporteert de spuitvloeistof (de druppels) naar het gewas of onbehandeld land of zorgt er door middel van een </a:t>
            </a:r>
            <a:r>
              <a:rPr lang="nl-NL" dirty="0" err="1"/>
              <a:t>venturi</a:t>
            </a:r>
            <a:r>
              <a:rPr lang="nl-NL" dirty="0"/>
              <a:t>-effect voor dat alle druppels naar beneden worden gezogen en in het gewas of op de bodem terecht komen. </a:t>
            </a:r>
          </a:p>
        </p:txBody>
      </p:sp>
      <p:pic>
        <p:nvPicPr>
          <p:cNvPr id="4" name="Afbeelding 3">
            <a:extLst>
              <a:ext uri="{FF2B5EF4-FFF2-40B4-BE49-F238E27FC236}">
                <a16:creationId xmlns:a16="http://schemas.microsoft.com/office/drawing/2014/main" id="{7DE4E555-D467-42AB-975A-E2A5098A3D6E}"/>
              </a:ext>
            </a:extLst>
          </p:cNvPr>
          <p:cNvPicPr>
            <a:picLocks noChangeAspect="1"/>
          </p:cNvPicPr>
          <p:nvPr/>
        </p:nvPicPr>
        <p:blipFill>
          <a:blip r:embed="rId2"/>
          <a:stretch>
            <a:fillRect/>
          </a:stretch>
        </p:blipFill>
        <p:spPr>
          <a:xfrm>
            <a:off x="8587818" y="4967926"/>
            <a:ext cx="3477062" cy="1792860"/>
          </a:xfrm>
          <a:prstGeom prst="rect">
            <a:avLst/>
          </a:prstGeom>
        </p:spPr>
      </p:pic>
    </p:spTree>
    <p:extLst>
      <p:ext uri="{BB962C8B-B14F-4D97-AF65-F5344CB8AC3E}">
        <p14:creationId xmlns:p14="http://schemas.microsoft.com/office/powerpoint/2010/main" val="33823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6046F-E82E-4326-B0BE-AFED8C4C184A}"/>
              </a:ext>
            </a:extLst>
          </p:cNvPr>
          <p:cNvSpPr>
            <a:spLocks noGrp="1"/>
          </p:cNvSpPr>
          <p:nvPr>
            <p:ph type="title"/>
          </p:nvPr>
        </p:nvSpPr>
        <p:spPr/>
        <p:txBody>
          <a:bodyPr/>
          <a:lstStyle/>
          <a:p>
            <a:r>
              <a:rPr lang="nl-NL" dirty="0" err="1"/>
              <a:t>Wingsprayer</a:t>
            </a:r>
            <a:endParaRPr lang="nl-NL" dirty="0"/>
          </a:p>
        </p:txBody>
      </p:sp>
      <p:sp>
        <p:nvSpPr>
          <p:cNvPr id="3" name="Tijdelijke aanduiding voor inhoud 2">
            <a:extLst>
              <a:ext uri="{FF2B5EF4-FFF2-40B4-BE49-F238E27FC236}">
                <a16:creationId xmlns:a16="http://schemas.microsoft.com/office/drawing/2014/main" id="{68542198-A20B-4463-AE86-1CE1C1235751}"/>
              </a:ext>
            </a:extLst>
          </p:cNvPr>
          <p:cNvSpPr>
            <a:spLocks noGrp="1"/>
          </p:cNvSpPr>
          <p:nvPr>
            <p:ph idx="1"/>
          </p:nvPr>
        </p:nvSpPr>
        <p:spPr>
          <a:xfrm>
            <a:off x="756000" y="1728000"/>
            <a:ext cx="9036000" cy="4351338"/>
          </a:xfrm>
        </p:spPr>
        <p:txBody>
          <a:bodyPr/>
          <a:lstStyle/>
          <a:p>
            <a:pPr indent="0">
              <a:buNone/>
            </a:pPr>
            <a:r>
              <a:rPr lang="nl-NL" dirty="0"/>
              <a:t>The </a:t>
            </a:r>
            <a:r>
              <a:rPr lang="nl-NL" dirty="0" err="1"/>
              <a:t>Wingsprayer</a:t>
            </a:r>
            <a:r>
              <a:rPr lang="nl-NL" dirty="0"/>
              <a:t> is een systeem dat aan de spuitboom van een veldspuit wordt bevestigd. De vleugels zijn over de volle breedte van de spuitboom gemonteerd. </a:t>
            </a:r>
          </a:p>
          <a:p>
            <a:pPr indent="0">
              <a:buNone/>
            </a:pPr>
            <a:endParaRPr lang="nl-NL" dirty="0"/>
          </a:p>
          <a:p>
            <a:pPr indent="0">
              <a:buNone/>
            </a:pPr>
            <a:r>
              <a:rPr lang="nl-NL" dirty="0"/>
              <a:t>De werking is gebaseerd op het blokkeren en sturen van de wind. De Wings geleiden de luchtstroom naar beneden met driftgevoelige sproeidruppels.</a:t>
            </a:r>
          </a:p>
          <a:p>
            <a:pPr indent="0">
              <a:buNone/>
            </a:pPr>
            <a:endParaRPr lang="nl-NL" dirty="0"/>
          </a:p>
          <a:p>
            <a:pPr indent="0">
              <a:buNone/>
            </a:pPr>
            <a:r>
              <a:rPr lang="nl-NL" dirty="0"/>
              <a:t>Wanneer het geopende gewas terugkaatst, zorgen de bladeren ervoor dat de driftgevoelige sproeidruppels niet worden weggeblazen</a:t>
            </a:r>
          </a:p>
        </p:txBody>
      </p:sp>
      <p:pic>
        <p:nvPicPr>
          <p:cNvPr id="4" name="Afbeelding 3">
            <a:extLst>
              <a:ext uri="{FF2B5EF4-FFF2-40B4-BE49-F238E27FC236}">
                <a16:creationId xmlns:a16="http://schemas.microsoft.com/office/drawing/2014/main" id="{E62590B8-A4CD-40FC-97ED-EEDD99D66CD5}"/>
              </a:ext>
            </a:extLst>
          </p:cNvPr>
          <p:cNvPicPr>
            <a:picLocks noChangeAspect="1"/>
          </p:cNvPicPr>
          <p:nvPr/>
        </p:nvPicPr>
        <p:blipFill>
          <a:blip r:embed="rId2"/>
          <a:stretch>
            <a:fillRect/>
          </a:stretch>
        </p:blipFill>
        <p:spPr>
          <a:xfrm>
            <a:off x="9352146" y="4477732"/>
            <a:ext cx="2839854" cy="2218636"/>
          </a:xfrm>
          <a:prstGeom prst="rect">
            <a:avLst/>
          </a:prstGeom>
        </p:spPr>
      </p:pic>
    </p:spTree>
    <p:extLst>
      <p:ext uri="{BB962C8B-B14F-4D97-AF65-F5344CB8AC3E}">
        <p14:creationId xmlns:p14="http://schemas.microsoft.com/office/powerpoint/2010/main" val="16867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80DD7-AF66-493F-8E2E-4DA225504210}"/>
              </a:ext>
            </a:extLst>
          </p:cNvPr>
          <p:cNvSpPr>
            <a:spLocks noGrp="1"/>
          </p:cNvSpPr>
          <p:nvPr>
            <p:ph type="title"/>
          </p:nvPr>
        </p:nvSpPr>
        <p:spPr/>
        <p:txBody>
          <a:bodyPr/>
          <a:lstStyle/>
          <a:p>
            <a:r>
              <a:rPr lang="nl-NL" dirty="0"/>
              <a:t>Wave</a:t>
            </a:r>
          </a:p>
        </p:txBody>
      </p:sp>
      <p:sp>
        <p:nvSpPr>
          <p:cNvPr id="3" name="Tijdelijke aanduiding voor inhoud 2">
            <a:extLst>
              <a:ext uri="{FF2B5EF4-FFF2-40B4-BE49-F238E27FC236}">
                <a16:creationId xmlns:a16="http://schemas.microsoft.com/office/drawing/2014/main" id="{BC2AF324-21DB-4B31-9284-DA8D64A0925B}"/>
              </a:ext>
            </a:extLst>
          </p:cNvPr>
          <p:cNvSpPr>
            <a:spLocks noGrp="1"/>
          </p:cNvSpPr>
          <p:nvPr>
            <p:ph idx="1"/>
          </p:nvPr>
        </p:nvSpPr>
        <p:spPr>
          <a:xfrm>
            <a:off x="756000" y="1728000"/>
            <a:ext cx="8218318" cy="4351338"/>
          </a:xfrm>
        </p:spPr>
        <p:txBody>
          <a:bodyPr/>
          <a:lstStyle/>
          <a:p>
            <a:pPr indent="0">
              <a:buNone/>
            </a:pPr>
            <a:r>
              <a:rPr lang="nl-NL" dirty="0"/>
              <a:t>Dit systeem bestaat uit kunststof platen (</a:t>
            </a:r>
            <a:r>
              <a:rPr lang="nl-NL" dirty="0" err="1"/>
              <a:t>screens</a:t>
            </a:r>
            <a:r>
              <a:rPr lang="nl-NL" dirty="0"/>
              <a:t>), die over de gehele breedte aan de spuitboom worden bevestigd. </a:t>
            </a:r>
          </a:p>
          <a:p>
            <a:pPr indent="0">
              <a:buNone/>
            </a:pPr>
            <a:endParaRPr lang="nl-NL" dirty="0"/>
          </a:p>
          <a:p>
            <a:pPr indent="0">
              <a:buNone/>
            </a:pPr>
            <a:r>
              <a:rPr lang="nl-NL" dirty="0"/>
              <a:t>Achter de schermen bevindt zich de spuitlijn, waarop de sproeiers op een afstand van 25 cm zijn gemonteerd. De hoogte en hoek van de </a:t>
            </a:r>
            <a:r>
              <a:rPr lang="nl-NL" dirty="0" err="1"/>
              <a:t>nozzles</a:t>
            </a:r>
            <a:r>
              <a:rPr lang="nl-NL" dirty="0"/>
              <a:t> zijn verstelbaar ten opzichte van het scherm. </a:t>
            </a:r>
          </a:p>
          <a:p>
            <a:pPr indent="0">
              <a:buNone/>
            </a:pPr>
            <a:endParaRPr lang="nl-NL" dirty="0"/>
          </a:p>
          <a:p>
            <a:pPr indent="0">
              <a:buNone/>
            </a:pPr>
            <a:r>
              <a:rPr lang="nl-NL" dirty="0"/>
              <a:t>De schermen blokkeren de luchtstroom in de directe omgeving van de </a:t>
            </a:r>
            <a:r>
              <a:rPr lang="nl-NL" dirty="0" err="1"/>
              <a:t>nozzles</a:t>
            </a:r>
            <a:r>
              <a:rPr lang="nl-NL" dirty="0"/>
              <a:t>, waardoor een afgeschermde windbarrière ontstaat</a:t>
            </a:r>
          </a:p>
        </p:txBody>
      </p:sp>
      <p:pic>
        <p:nvPicPr>
          <p:cNvPr id="4" name="Afbeelding 3">
            <a:extLst>
              <a:ext uri="{FF2B5EF4-FFF2-40B4-BE49-F238E27FC236}">
                <a16:creationId xmlns:a16="http://schemas.microsoft.com/office/drawing/2014/main" id="{9472209E-7FB1-4E20-AF87-86FE54F256AC}"/>
              </a:ext>
            </a:extLst>
          </p:cNvPr>
          <p:cNvPicPr>
            <a:picLocks noChangeAspect="1"/>
          </p:cNvPicPr>
          <p:nvPr/>
        </p:nvPicPr>
        <p:blipFill>
          <a:blip r:embed="rId2"/>
          <a:stretch>
            <a:fillRect/>
          </a:stretch>
        </p:blipFill>
        <p:spPr>
          <a:xfrm>
            <a:off x="8682087" y="4153489"/>
            <a:ext cx="3145398" cy="2457342"/>
          </a:xfrm>
          <a:prstGeom prst="rect">
            <a:avLst/>
          </a:prstGeom>
        </p:spPr>
      </p:pic>
    </p:spTree>
    <p:extLst>
      <p:ext uri="{BB962C8B-B14F-4D97-AF65-F5344CB8AC3E}">
        <p14:creationId xmlns:p14="http://schemas.microsoft.com/office/powerpoint/2010/main" val="22278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Spuittechnieken</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2" y="1944816"/>
            <a:ext cx="7740000" cy="4351338"/>
          </a:xfrm>
        </p:spPr>
        <p:txBody>
          <a:bodyPr>
            <a:normAutofit/>
          </a:bodyPr>
          <a:lstStyle/>
          <a:p>
            <a:pPr indent="0">
              <a:buNone/>
            </a:pPr>
            <a:r>
              <a:rPr lang="nl-NL" dirty="0"/>
              <a:t>Gewasbeschermingsmiddelen kan je met behulp van verschillende spuittechnieken toepassen in een gewas.</a:t>
            </a:r>
          </a:p>
          <a:p>
            <a:pPr indent="0">
              <a:buNone/>
            </a:pPr>
            <a:endParaRPr lang="nl-NL" dirty="0"/>
          </a:p>
          <a:p>
            <a:pPr indent="0">
              <a:buNone/>
            </a:pPr>
            <a:r>
              <a:rPr lang="nl-NL" dirty="0"/>
              <a:t>Bij het kiezen van een spuittechniek is het belangrijk om te weten dat niet iedere spuittechniek geschikt is voor iedere teelt, maar dat ook niet ieder gewasbeschermingsmiddel geschikt is voor iedere spuittechniek. </a:t>
            </a:r>
          </a:p>
          <a:p>
            <a:pPr indent="0">
              <a:buNone/>
            </a:pPr>
            <a:endParaRPr lang="nl-NL" dirty="0"/>
          </a:p>
          <a:p>
            <a:pPr indent="0">
              <a:buNone/>
            </a:pPr>
            <a:r>
              <a:rPr lang="nl-NL" dirty="0"/>
              <a:t>Er wordt onderscheid gemaakt in </a:t>
            </a:r>
            <a:r>
              <a:rPr lang="nl-NL" b="1" dirty="0"/>
              <a:t>laag volume </a:t>
            </a:r>
            <a:r>
              <a:rPr lang="nl-NL" dirty="0"/>
              <a:t>technieken en </a:t>
            </a:r>
            <a:r>
              <a:rPr lang="nl-NL" b="1" dirty="0"/>
              <a:t>hoog volume </a:t>
            </a:r>
            <a:r>
              <a:rPr lang="nl-NL" dirty="0"/>
              <a:t>technieken. </a:t>
            </a:r>
          </a:p>
          <a:p>
            <a:pPr indent="0">
              <a:buNone/>
            </a:pPr>
            <a:endParaRPr lang="nl-NL" dirty="0"/>
          </a:p>
          <a:p>
            <a:pPr indent="0">
              <a:buNone/>
            </a:pPr>
            <a:endParaRPr lang="nl-NL" dirty="0"/>
          </a:p>
        </p:txBody>
      </p:sp>
      <p:pic>
        <p:nvPicPr>
          <p:cNvPr id="2" name="Afbeelding 1">
            <a:extLst>
              <a:ext uri="{FF2B5EF4-FFF2-40B4-BE49-F238E27FC236}">
                <a16:creationId xmlns:a16="http://schemas.microsoft.com/office/drawing/2014/main" id="{651C947F-A4F7-42F5-9EB2-6E333FCAD2EC}"/>
              </a:ext>
            </a:extLst>
          </p:cNvPr>
          <p:cNvPicPr>
            <a:picLocks noChangeAspect="1"/>
          </p:cNvPicPr>
          <p:nvPr/>
        </p:nvPicPr>
        <p:blipFill>
          <a:blip r:embed="rId3"/>
          <a:stretch>
            <a:fillRect/>
          </a:stretch>
        </p:blipFill>
        <p:spPr>
          <a:xfrm>
            <a:off x="9050665" y="4120485"/>
            <a:ext cx="1952625" cy="2343150"/>
          </a:xfrm>
          <a:prstGeom prst="rect">
            <a:avLst/>
          </a:prstGeom>
        </p:spPr>
      </p:pic>
    </p:spTree>
    <p:extLst>
      <p:ext uri="{BB962C8B-B14F-4D97-AF65-F5344CB8AC3E}">
        <p14:creationId xmlns:p14="http://schemas.microsoft.com/office/powerpoint/2010/main" val="38722055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333276" y="583381"/>
            <a:ext cx="11858724" cy="885826"/>
          </a:xfrm>
        </p:spPr>
        <p:txBody>
          <a:bodyPr>
            <a:normAutofit/>
          </a:bodyPr>
          <a:lstStyle/>
          <a:p>
            <a:pPr eaLnBrk="1" hangingPunct="1"/>
            <a:r>
              <a:rPr lang="nl-NL" altLang="nl-NL" b="1" dirty="0"/>
              <a:t>Verschillende </a:t>
            </a:r>
            <a:r>
              <a:rPr lang="nl-NL" altLang="nl-NL" b="1" dirty="0" err="1"/>
              <a:t>driftreducerende</a:t>
            </a:r>
            <a:r>
              <a:rPr lang="nl-NL" altLang="nl-NL" b="1" dirty="0"/>
              <a:t> technieken</a:t>
            </a:r>
          </a:p>
        </p:txBody>
      </p:sp>
      <p:pic>
        <p:nvPicPr>
          <p:cNvPr id="2" name="Onlinemedia 1">
            <a:hlinkClick r:id="" action="ppaction://media"/>
            <a:extLst>
              <a:ext uri="{FF2B5EF4-FFF2-40B4-BE49-F238E27FC236}">
                <a16:creationId xmlns:a16="http://schemas.microsoft.com/office/drawing/2014/main" id="{59400A68-D5D7-4DF5-BC3E-D629BD5DA738}"/>
              </a:ext>
            </a:extLst>
          </p:cNvPr>
          <p:cNvPicPr>
            <a:picLocks noGrp="1" noRot="1" noChangeAspect="1"/>
          </p:cNvPicPr>
          <p:nvPr>
            <p:ph idx="1"/>
            <a:videoFile r:link="rId1"/>
          </p:nvPr>
        </p:nvPicPr>
        <p:blipFill>
          <a:blip r:embed="rId4"/>
          <a:stretch>
            <a:fillRect/>
          </a:stretch>
        </p:blipFill>
        <p:spPr>
          <a:xfrm>
            <a:off x="1112362" y="1888438"/>
            <a:ext cx="7937369" cy="4464770"/>
          </a:xfrm>
          <a:prstGeom prst="rect">
            <a:avLst/>
          </a:prstGeom>
        </p:spPr>
      </p:pic>
    </p:spTree>
    <p:extLst>
      <p:ext uri="{BB962C8B-B14F-4D97-AF65-F5344CB8AC3E}">
        <p14:creationId xmlns:p14="http://schemas.microsoft.com/office/powerpoint/2010/main" val="427481909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2068" y="953233"/>
            <a:ext cx="7886700" cy="996950"/>
          </a:xfrm>
        </p:spPr>
        <p:txBody>
          <a:bodyPr/>
          <a:lstStyle/>
          <a:p>
            <a:pPr eaLnBrk="1" hangingPunct="1"/>
            <a:r>
              <a:rPr lang="nl-NL" altLang="nl-NL" b="1" dirty="0"/>
              <a:t>Dwarsstroomspuit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1687399"/>
            <a:ext cx="7886699" cy="4738260"/>
          </a:xfrm>
        </p:spPr>
        <p:txBody>
          <a:bodyPr>
            <a:normAutofit/>
          </a:bodyPr>
          <a:lstStyle/>
          <a:p>
            <a:pPr indent="0">
              <a:buNone/>
              <a:defRPr/>
            </a:pPr>
            <a:endParaRPr lang="nl-NL" dirty="0"/>
          </a:p>
          <a:p>
            <a:pPr indent="0">
              <a:buNone/>
              <a:defRPr/>
            </a:pPr>
            <a:r>
              <a:rPr lang="nl-NL" dirty="0"/>
              <a:t>De dwarsstroomspuit zit vast aan een tractor, waarop ook de bediening van de machine zit. Deze tractor drijft de dwarsstroomspuit aan.</a:t>
            </a:r>
          </a:p>
          <a:p>
            <a:pPr indent="0">
              <a:buNone/>
              <a:defRPr/>
            </a:pPr>
            <a:endParaRPr lang="nl-NL" dirty="0"/>
          </a:p>
          <a:p>
            <a:pPr indent="0">
              <a:buNone/>
              <a:defRPr/>
            </a:pPr>
            <a:endParaRPr lang="nl-NL" dirty="0"/>
          </a:p>
          <a:p>
            <a:pPr indent="0">
              <a:buNone/>
              <a:defRPr/>
            </a:pPr>
            <a:r>
              <a:rPr lang="nl-NL" dirty="0"/>
              <a:t>Daarnaast heeft de dwarsstroomspuit een luchtzak met een hydraulisch aangedreven ventilator. Die zorgt voor de luchtondersteuning. </a:t>
            </a:r>
          </a:p>
        </p:txBody>
      </p:sp>
      <p:pic>
        <p:nvPicPr>
          <p:cNvPr id="1026" name="Picture 2" descr="Van der Linden">
            <a:extLst>
              <a:ext uri="{FF2B5EF4-FFF2-40B4-BE49-F238E27FC236}">
                <a16:creationId xmlns:a16="http://schemas.microsoft.com/office/drawing/2014/main" id="{7C848DE2-1A3A-42DB-B91A-6803BDDC7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5564" y="4296354"/>
            <a:ext cx="2724150" cy="197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24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80">
                                          <p:stCondLst>
                                            <p:cond delay="0"/>
                                          </p:stCondLst>
                                        </p:cTn>
                                        <p:tgtEl>
                                          <p:spTgt spid="1026"/>
                                        </p:tgtEl>
                                      </p:cBhvr>
                                    </p:animEffect>
                                    <p:anim calcmode="lin" valueType="num">
                                      <p:cBhvr>
                                        <p:cTn id="2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5" dur="26">
                                          <p:stCondLst>
                                            <p:cond delay="650"/>
                                          </p:stCondLst>
                                        </p:cTn>
                                        <p:tgtEl>
                                          <p:spTgt spid="1026"/>
                                        </p:tgtEl>
                                      </p:cBhvr>
                                      <p:to x="100000" y="60000"/>
                                    </p:animScale>
                                    <p:animScale>
                                      <p:cBhvr>
                                        <p:cTn id="26" dur="166" decel="50000">
                                          <p:stCondLst>
                                            <p:cond delay="676"/>
                                          </p:stCondLst>
                                        </p:cTn>
                                        <p:tgtEl>
                                          <p:spTgt spid="1026"/>
                                        </p:tgtEl>
                                      </p:cBhvr>
                                      <p:to x="100000" y="100000"/>
                                    </p:animScale>
                                    <p:animScale>
                                      <p:cBhvr>
                                        <p:cTn id="27" dur="26">
                                          <p:stCondLst>
                                            <p:cond delay="1312"/>
                                          </p:stCondLst>
                                        </p:cTn>
                                        <p:tgtEl>
                                          <p:spTgt spid="1026"/>
                                        </p:tgtEl>
                                      </p:cBhvr>
                                      <p:to x="100000" y="80000"/>
                                    </p:animScale>
                                    <p:animScale>
                                      <p:cBhvr>
                                        <p:cTn id="28" dur="166" decel="50000">
                                          <p:stCondLst>
                                            <p:cond delay="1338"/>
                                          </p:stCondLst>
                                        </p:cTn>
                                        <p:tgtEl>
                                          <p:spTgt spid="1026"/>
                                        </p:tgtEl>
                                      </p:cBhvr>
                                      <p:to x="100000" y="100000"/>
                                    </p:animScale>
                                    <p:animScale>
                                      <p:cBhvr>
                                        <p:cTn id="29" dur="26">
                                          <p:stCondLst>
                                            <p:cond delay="1642"/>
                                          </p:stCondLst>
                                        </p:cTn>
                                        <p:tgtEl>
                                          <p:spTgt spid="1026"/>
                                        </p:tgtEl>
                                      </p:cBhvr>
                                      <p:to x="100000" y="90000"/>
                                    </p:animScale>
                                    <p:animScale>
                                      <p:cBhvr>
                                        <p:cTn id="30" dur="166" decel="50000">
                                          <p:stCondLst>
                                            <p:cond delay="1668"/>
                                          </p:stCondLst>
                                        </p:cTn>
                                        <p:tgtEl>
                                          <p:spTgt spid="1026"/>
                                        </p:tgtEl>
                                      </p:cBhvr>
                                      <p:to x="100000" y="100000"/>
                                    </p:animScale>
                                    <p:animScale>
                                      <p:cBhvr>
                                        <p:cTn id="31" dur="26">
                                          <p:stCondLst>
                                            <p:cond delay="1808"/>
                                          </p:stCondLst>
                                        </p:cTn>
                                        <p:tgtEl>
                                          <p:spTgt spid="1026"/>
                                        </p:tgtEl>
                                      </p:cBhvr>
                                      <p:to x="100000" y="95000"/>
                                    </p:animScale>
                                    <p:animScale>
                                      <p:cBhvr>
                                        <p:cTn id="32"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52412" y="1219200"/>
            <a:ext cx="9176308" cy="885826"/>
          </a:xfrm>
        </p:spPr>
        <p:txBody>
          <a:bodyPr>
            <a:normAutofit/>
          </a:bodyPr>
          <a:lstStyle/>
          <a:p>
            <a:pPr eaLnBrk="1" hangingPunct="1"/>
            <a:r>
              <a:rPr lang="nl-NL" altLang="nl-NL" b="1" dirty="0"/>
              <a:t>Dwarsstroomspuit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652412" y="2370993"/>
            <a:ext cx="7367637" cy="3615783"/>
          </a:xfrm>
        </p:spPr>
        <p:txBody>
          <a:bodyPr>
            <a:normAutofit lnSpcReduction="10000"/>
          </a:bodyPr>
          <a:lstStyle/>
          <a:p>
            <a:pPr indent="0">
              <a:buNone/>
              <a:defRPr/>
            </a:pPr>
            <a:r>
              <a:rPr lang="nl-NL" dirty="0"/>
              <a:t>De luchtzak heeft openingen naast de spuitdophouders waar lucht uitstroomt. Deze luchtstroom draagt het spuitmiddel door de hele boom. </a:t>
            </a:r>
          </a:p>
          <a:p>
            <a:pPr indent="0">
              <a:buNone/>
              <a:defRPr/>
            </a:pPr>
            <a:endParaRPr lang="nl-NL" dirty="0"/>
          </a:p>
          <a:p>
            <a:pPr indent="0">
              <a:buNone/>
              <a:defRPr/>
            </a:pPr>
            <a:r>
              <a:rPr lang="nl-NL" dirty="0"/>
              <a:t>Door deze luchtondersteuning over de gehele hoogte en lengte van de fruitboom is er een betere doordringing in het gewas. Zo kan deze spuit zowel de bovenkant als de onderkant van het blad beter bereiken en beschermen.</a:t>
            </a:r>
          </a:p>
          <a:p>
            <a:pPr indent="0">
              <a:buNone/>
              <a:defRPr/>
            </a:pPr>
            <a:endParaRPr lang="nl-NL" dirty="0"/>
          </a:p>
        </p:txBody>
      </p:sp>
      <p:pic>
        <p:nvPicPr>
          <p:cNvPr id="2" name="Afbeelding 1">
            <a:extLst>
              <a:ext uri="{FF2B5EF4-FFF2-40B4-BE49-F238E27FC236}">
                <a16:creationId xmlns:a16="http://schemas.microsoft.com/office/drawing/2014/main" id="{AFC769EF-4000-4CE4-8547-CAB178758F07}"/>
              </a:ext>
            </a:extLst>
          </p:cNvPr>
          <p:cNvPicPr>
            <a:picLocks noChangeAspect="1"/>
          </p:cNvPicPr>
          <p:nvPr/>
        </p:nvPicPr>
        <p:blipFill>
          <a:blip r:embed="rId3"/>
          <a:stretch>
            <a:fillRect/>
          </a:stretch>
        </p:blipFill>
        <p:spPr>
          <a:xfrm>
            <a:off x="8272677" y="4178884"/>
            <a:ext cx="3112086" cy="2248052"/>
          </a:xfrm>
          <a:prstGeom prst="rect">
            <a:avLst/>
          </a:prstGeom>
        </p:spPr>
      </p:pic>
    </p:spTree>
    <p:extLst>
      <p:ext uri="{BB962C8B-B14F-4D97-AF65-F5344CB8AC3E}">
        <p14:creationId xmlns:p14="http://schemas.microsoft.com/office/powerpoint/2010/main" val="19974008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498684" y="1171132"/>
            <a:ext cx="9176308" cy="885826"/>
          </a:xfrm>
        </p:spPr>
        <p:txBody>
          <a:bodyPr>
            <a:normAutofit/>
          </a:bodyPr>
          <a:lstStyle/>
          <a:p>
            <a:pPr eaLnBrk="1" hangingPunct="1"/>
            <a:r>
              <a:rPr lang="nl-NL" altLang="nl-NL" b="1" dirty="0"/>
              <a:t>Drift bij dwarsstroomspuit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647539" y="2184992"/>
            <a:ext cx="8062962" cy="3911058"/>
          </a:xfrm>
        </p:spPr>
        <p:txBody>
          <a:bodyPr>
            <a:normAutofit/>
          </a:bodyPr>
          <a:lstStyle/>
          <a:p>
            <a:pPr marL="342900" indent="-342900">
              <a:defRPr/>
            </a:pPr>
            <a:r>
              <a:rPr lang="nl-NL" sz="2000" dirty="0"/>
              <a:t>Bij het bespuiten moet een techniek toegepast worden die een driftreductie bereikt van tenminste 75% ten opzichte van een vastgestelde referentietechniek</a:t>
            </a:r>
            <a:r>
              <a:rPr lang="nl-NL" dirty="0"/>
              <a:t>.</a:t>
            </a:r>
          </a:p>
          <a:p>
            <a:pPr marL="342900" indent="-342900">
              <a:defRPr/>
            </a:pPr>
            <a:endParaRPr lang="nl-NL" dirty="0"/>
          </a:p>
          <a:p>
            <a:pPr marL="342900" indent="-342900"/>
            <a:r>
              <a:rPr lang="nl-NL" sz="2000" dirty="0"/>
              <a:t>LOCHMANN Dwarsstroomspuit met Air </a:t>
            </a:r>
            <a:r>
              <a:rPr lang="nl-NL" sz="2000" dirty="0" err="1"/>
              <a:t>Closing</a:t>
            </a:r>
            <a:r>
              <a:rPr lang="nl-NL" sz="2000" dirty="0"/>
              <a:t> System als enige        officieel erkend als 97.5% drift reducerende techniek!!</a:t>
            </a:r>
            <a:br>
              <a:rPr lang="nl-NL" sz="2000" dirty="0"/>
            </a:br>
            <a:endParaRPr lang="nl-NL" sz="2000" dirty="0"/>
          </a:p>
          <a:p>
            <a:r>
              <a:rPr lang="nl-NL" sz="2000" dirty="0"/>
              <a:t>Vanaf 2021 officieel erkend als 99% drift reducerende techniek!!</a:t>
            </a:r>
          </a:p>
          <a:p>
            <a:pPr indent="0">
              <a:buNone/>
            </a:pPr>
            <a:r>
              <a:rPr lang="nl-NL" sz="2000" dirty="0">
                <a:hlinkClick r:id="rId3"/>
              </a:rPr>
              <a:t>     Van der Linden (vdlfruitteeltmachines.nl)</a:t>
            </a:r>
            <a:endParaRPr lang="nl-NL" sz="2000" dirty="0"/>
          </a:p>
          <a:p>
            <a:pPr lvl="1"/>
            <a:endParaRPr lang="nl-NL" sz="2000" dirty="0"/>
          </a:p>
        </p:txBody>
      </p:sp>
      <p:pic>
        <p:nvPicPr>
          <p:cNvPr id="2" name="Afbeelding 1">
            <a:extLst>
              <a:ext uri="{FF2B5EF4-FFF2-40B4-BE49-F238E27FC236}">
                <a16:creationId xmlns:a16="http://schemas.microsoft.com/office/drawing/2014/main" id="{9337B5BD-B288-4A29-84A9-2B097C0B1D22}"/>
              </a:ext>
            </a:extLst>
          </p:cNvPr>
          <p:cNvPicPr>
            <a:picLocks noChangeAspect="1"/>
          </p:cNvPicPr>
          <p:nvPr/>
        </p:nvPicPr>
        <p:blipFill>
          <a:blip r:embed="rId4"/>
          <a:stretch>
            <a:fillRect/>
          </a:stretch>
        </p:blipFill>
        <p:spPr>
          <a:xfrm>
            <a:off x="542495" y="5415804"/>
            <a:ext cx="9088686" cy="1058876"/>
          </a:xfrm>
          <a:prstGeom prst="rect">
            <a:avLst/>
          </a:prstGeom>
        </p:spPr>
      </p:pic>
    </p:spTree>
    <p:extLst>
      <p:ext uri="{BB962C8B-B14F-4D97-AF65-F5344CB8AC3E}">
        <p14:creationId xmlns:p14="http://schemas.microsoft.com/office/powerpoint/2010/main" val="31231240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2068" y="953233"/>
            <a:ext cx="7886700" cy="996950"/>
          </a:xfrm>
        </p:spPr>
        <p:txBody>
          <a:bodyPr/>
          <a:lstStyle/>
          <a:p>
            <a:pPr eaLnBrk="1" hangingPunct="1"/>
            <a:r>
              <a:rPr lang="nl-NL" altLang="nl-NL" b="1" dirty="0"/>
              <a:t>Dwarsstroomspuit</a:t>
            </a:r>
          </a:p>
        </p:txBody>
      </p:sp>
      <p:pic>
        <p:nvPicPr>
          <p:cNvPr id="5" name="Onlinemedia 4">
            <a:hlinkClick r:id="" action="ppaction://media"/>
            <a:extLst>
              <a:ext uri="{FF2B5EF4-FFF2-40B4-BE49-F238E27FC236}">
                <a16:creationId xmlns:a16="http://schemas.microsoft.com/office/drawing/2014/main" id="{7E493305-1D4C-4BDB-9DF5-2063CF8167FB}"/>
              </a:ext>
            </a:extLst>
          </p:cNvPr>
          <p:cNvPicPr>
            <a:picLocks noGrp="1" noRot="1" noChangeAspect="1"/>
          </p:cNvPicPr>
          <p:nvPr>
            <p:ph idx="1"/>
            <a:videoFile r:link="rId1"/>
          </p:nvPr>
        </p:nvPicPr>
        <p:blipFill>
          <a:blip r:embed="rId4"/>
          <a:stretch>
            <a:fillRect/>
          </a:stretch>
        </p:blipFill>
        <p:spPr>
          <a:xfrm>
            <a:off x="845058" y="1858635"/>
            <a:ext cx="8082126" cy="4546196"/>
          </a:xfrm>
          <a:prstGeom prst="rect">
            <a:avLst/>
          </a:prstGeom>
        </p:spPr>
      </p:pic>
    </p:spTree>
    <p:extLst>
      <p:ext uri="{BB962C8B-B14F-4D97-AF65-F5344CB8AC3E}">
        <p14:creationId xmlns:p14="http://schemas.microsoft.com/office/powerpoint/2010/main" val="1022754438"/>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91495" y="490028"/>
            <a:ext cx="9282064" cy="996950"/>
          </a:xfrm>
        </p:spPr>
        <p:txBody>
          <a:bodyPr>
            <a:normAutofit fontScale="90000"/>
          </a:bodyPr>
          <a:lstStyle/>
          <a:p>
            <a:r>
              <a:rPr lang="nl-NL" dirty="0"/>
              <a:t>Hoe gebruik je een hoog volume spuit</a:t>
            </a:r>
            <a:endParaRPr lang="nl-NL" altLang="nl-NL" b="1" dirty="0"/>
          </a:p>
        </p:txBody>
      </p:sp>
      <p:pic>
        <p:nvPicPr>
          <p:cNvPr id="2" name="Onlinemedia 1">
            <a:hlinkClick r:id="" action="ppaction://media"/>
            <a:extLst>
              <a:ext uri="{FF2B5EF4-FFF2-40B4-BE49-F238E27FC236}">
                <a16:creationId xmlns:a16="http://schemas.microsoft.com/office/drawing/2014/main" id="{E659215F-DDA1-4895-B688-30F451C31D96}"/>
              </a:ext>
            </a:extLst>
          </p:cNvPr>
          <p:cNvPicPr>
            <a:picLocks noGrp="1" noRot="1" noChangeAspect="1"/>
          </p:cNvPicPr>
          <p:nvPr>
            <p:ph idx="1"/>
            <a:videoFile r:link="rId1"/>
          </p:nvPr>
        </p:nvPicPr>
        <p:blipFill>
          <a:blip r:embed="rId4"/>
          <a:stretch>
            <a:fillRect/>
          </a:stretch>
        </p:blipFill>
        <p:spPr>
          <a:xfrm>
            <a:off x="997168" y="1886551"/>
            <a:ext cx="7656638" cy="4306859"/>
          </a:xfrm>
          <a:prstGeom prst="rect">
            <a:avLst/>
          </a:prstGeom>
        </p:spPr>
      </p:pic>
    </p:spTree>
    <p:extLst>
      <p:ext uri="{BB962C8B-B14F-4D97-AF65-F5344CB8AC3E}">
        <p14:creationId xmlns:p14="http://schemas.microsoft.com/office/powerpoint/2010/main" val="19266994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Hoog volume techniek</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2" y="1944816"/>
            <a:ext cx="7740000" cy="4351338"/>
          </a:xfrm>
        </p:spPr>
        <p:txBody>
          <a:bodyPr>
            <a:normAutofit/>
          </a:bodyPr>
          <a:lstStyle/>
          <a:p>
            <a:pPr indent="0">
              <a:buNone/>
            </a:pPr>
            <a:r>
              <a:rPr lang="nl-NL" dirty="0"/>
              <a:t>Een manier om het gewas te bespuiten, is met behulp van een hoog volume techniek.</a:t>
            </a:r>
          </a:p>
          <a:p>
            <a:pPr indent="0">
              <a:buNone/>
            </a:pPr>
            <a:endParaRPr lang="nl-NL" dirty="0"/>
          </a:p>
          <a:p>
            <a:pPr indent="0">
              <a:buNone/>
            </a:pPr>
            <a:r>
              <a:rPr lang="nl-NL" dirty="0"/>
              <a:t>Onder hoog volume techniek vallen spuitbomen en spuitpistolen. Bij deze technieken gebruik je veel spuitvloeistof. </a:t>
            </a:r>
          </a:p>
          <a:p>
            <a:pPr indent="0">
              <a:buNone/>
            </a:pPr>
            <a:endParaRPr lang="nl-NL" dirty="0"/>
          </a:p>
          <a:p>
            <a:pPr indent="0">
              <a:buNone/>
            </a:pPr>
            <a:r>
              <a:rPr lang="nl-NL" dirty="0"/>
              <a:t>Beide spuittechnieken worden vooral gebruikt in de bloemen- en groenteteelt en boomteelt.</a:t>
            </a:r>
          </a:p>
          <a:p>
            <a:pPr indent="0">
              <a:buNone/>
            </a:pPr>
            <a:br>
              <a:rPr lang="nl-NL" dirty="0"/>
            </a:br>
            <a:endParaRPr lang="nl-NL" dirty="0"/>
          </a:p>
        </p:txBody>
      </p:sp>
    </p:spTree>
    <p:extLst>
      <p:ext uri="{BB962C8B-B14F-4D97-AF65-F5344CB8AC3E}">
        <p14:creationId xmlns:p14="http://schemas.microsoft.com/office/powerpoint/2010/main" val="24527790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Laag volum</a:t>
            </a:r>
            <a:r>
              <a:rPr lang="nl-NL" altLang="nl-NL" dirty="0"/>
              <a:t>e techniek</a:t>
            </a:r>
            <a:endParaRPr lang="nl-NL" altLang="nl-NL" b="1" dirty="0"/>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2" y="1944816"/>
            <a:ext cx="7740000" cy="4351338"/>
          </a:xfrm>
        </p:spPr>
        <p:txBody>
          <a:bodyPr/>
          <a:lstStyle/>
          <a:p>
            <a:pPr indent="0">
              <a:buNone/>
            </a:pPr>
            <a:r>
              <a:rPr lang="nl-NL" dirty="0"/>
              <a:t>Bij een laag volume techniek wordt er weinig vloeistof gebruikt. </a:t>
            </a:r>
          </a:p>
          <a:p>
            <a:pPr indent="0">
              <a:buNone/>
            </a:pPr>
            <a:endParaRPr lang="nl-NL" dirty="0"/>
          </a:p>
          <a:p>
            <a:pPr indent="0">
              <a:buNone/>
            </a:pPr>
            <a:r>
              <a:rPr lang="nl-NL" dirty="0"/>
              <a:t>Ruimtebehandeling (LVM) en ULV zijn zulke technieken. </a:t>
            </a:r>
          </a:p>
          <a:p>
            <a:pPr indent="0">
              <a:buNone/>
            </a:pPr>
            <a:endParaRPr lang="nl-NL" dirty="0"/>
          </a:p>
          <a:p>
            <a:pPr indent="0">
              <a:buNone/>
            </a:pPr>
            <a:r>
              <a:rPr lang="nl-NL" dirty="0"/>
              <a:t>Deze spuittechniek wordt met name gebruikt in de teelt van potplanten en in sommige gevallen ook in de groenteteelt.</a:t>
            </a:r>
          </a:p>
        </p:txBody>
      </p:sp>
    </p:spTree>
    <p:extLst>
      <p:ext uri="{BB962C8B-B14F-4D97-AF65-F5344CB8AC3E}">
        <p14:creationId xmlns:p14="http://schemas.microsoft.com/office/powerpoint/2010/main" val="35045672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ULV techniek</a:t>
            </a:r>
          </a:p>
        </p:txBody>
      </p:sp>
      <p:sp>
        <p:nvSpPr>
          <p:cNvPr id="3" name="Tijdelijke aanduiding voor inhoud 2">
            <a:extLst>
              <a:ext uri="{FF2B5EF4-FFF2-40B4-BE49-F238E27FC236}">
                <a16:creationId xmlns:a16="http://schemas.microsoft.com/office/drawing/2014/main" id="{143F86BB-556E-4A35-96A5-DD2E9E14CBF7}"/>
              </a:ext>
            </a:extLst>
          </p:cNvPr>
          <p:cNvSpPr>
            <a:spLocks noGrp="1"/>
          </p:cNvSpPr>
          <p:nvPr>
            <p:ph idx="1"/>
          </p:nvPr>
        </p:nvSpPr>
        <p:spPr>
          <a:xfrm>
            <a:off x="785762" y="1944816"/>
            <a:ext cx="7740000" cy="4351338"/>
          </a:xfrm>
        </p:spPr>
        <p:txBody>
          <a:bodyPr>
            <a:normAutofit/>
          </a:bodyPr>
          <a:lstStyle/>
          <a:p>
            <a:pPr indent="0">
              <a:buNone/>
            </a:pPr>
            <a:r>
              <a:rPr lang="nl-NL" dirty="0"/>
              <a:t>Dankzij de ULV (Ultra Low Volume) techniek</a:t>
            </a:r>
            <a:r>
              <a:rPr lang="nl-NL" dirty="0">
                <a:hlinkClick r:id="rId3"/>
              </a:rPr>
              <a:t> </a:t>
            </a:r>
            <a:r>
              <a:rPr lang="nl-NL" dirty="0"/>
              <a:t>is het verdunnen van een middel niet meer nodig. </a:t>
            </a:r>
          </a:p>
          <a:p>
            <a:pPr indent="0">
              <a:buNone/>
            </a:pPr>
            <a:endParaRPr lang="nl-NL" dirty="0"/>
          </a:p>
          <a:p>
            <a:pPr indent="0">
              <a:buNone/>
            </a:pPr>
            <a:r>
              <a:rPr lang="nl-NL" dirty="0"/>
              <a:t>Door het gebruik van een rotatieschijf en centrifugale kracht is het mogelijk om uit 1 ml vloeistof, 30 miljoen druppels te genereren. </a:t>
            </a:r>
          </a:p>
          <a:p>
            <a:pPr indent="0">
              <a:buNone/>
            </a:pPr>
            <a:endParaRPr lang="nl-NL" dirty="0"/>
          </a:p>
          <a:p>
            <a:pPr indent="0">
              <a:buNone/>
            </a:pPr>
            <a:r>
              <a:rPr lang="nl-NL" dirty="0"/>
              <a:t>Hierdoor hoeven niet alle middelen meer verdund te worden, wat de werking bevordert en een meer gewenst effect oplevert. </a:t>
            </a:r>
          </a:p>
        </p:txBody>
      </p:sp>
      <p:pic>
        <p:nvPicPr>
          <p:cNvPr id="2" name="Afbeelding 1">
            <a:extLst>
              <a:ext uri="{FF2B5EF4-FFF2-40B4-BE49-F238E27FC236}">
                <a16:creationId xmlns:a16="http://schemas.microsoft.com/office/drawing/2014/main" id="{96D1DD93-A688-408E-A723-9699174ADB33}"/>
              </a:ext>
            </a:extLst>
          </p:cNvPr>
          <p:cNvPicPr>
            <a:picLocks noChangeAspect="1"/>
          </p:cNvPicPr>
          <p:nvPr/>
        </p:nvPicPr>
        <p:blipFill>
          <a:blip r:embed="rId4"/>
          <a:stretch>
            <a:fillRect/>
          </a:stretch>
        </p:blipFill>
        <p:spPr>
          <a:xfrm>
            <a:off x="8681591" y="4322091"/>
            <a:ext cx="3432345" cy="2286198"/>
          </a:xfrm>
          <a:prstGeom prst="rect">
            <a:avLst/>
          </a:prstGeom>
        </p:spPr>
      </p:pic>
    </p:spTree>
    <p:extLst>
      <p:ext uri="{BB962C8B-B14F-4D97-AF65-F5344CB8AC3E}">
        <p14:creationId xmlns:p14="http://schemas.microsoft.com/office/powerpoint/2010/main" val="25174704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err="1"/>
              <a:t>Mankar</a:t>
            </a:r>
            <a:endParaRPr lang="nl-NL" altLang="nl-NL" b="1" dirty="0"/>
          </a:p>
        </p:txBody>
      </p:sp>
      <p:pic>
        <p:nvPicPr>
          <p:cNvPr id="6" name="Onlinemedia 5">
            <a:hlinkClick r:id="" action="ppaction://media"/>
            <a:extLst>
              <a:ext uri="{FF2B5EF4-FFF2-40B4-BE49-F238E27FC236}">
                <a16:creationId xmlns:a16="http://schemas.microsoft.com/office/drawing/2014/main" id="{EFDC2BB9-24E7-42A4-AB56-1B8E12C96BD2}"/>
              </a:ext>
            </a:extLst>
          </p:cNvPr>
          <p:cNvPicPr>
            <a:picLocks noGrp="1" noRot="1" noChangeAspect="1"/>
          </p:cNvPicPr>
          <p:nvPr>
            <p:ph idx="1"/>
            <a:videoFile r:link="rId1"/>
          </p:nvPr>
        </p:nvPicPr>
        <p:blipFill>
          <a:blip r:embed="rId4"/>
          <a:stretch>
            <a:fillRect/>
          </a:stretch>
        </p:blipFill>
        <p:spPr>
          <a:xfrm>
            <a:off x="616226" y="1603396"/>
            <a:ext cx="7168162" cy="4032091"/>
          </a:xfrm>
          <a:prstGeom prst="rect">
            <a:avLst/>
          </a:prstGeom>
        </p:spPr>
      </p:pic>
      <p:pic>
        <p:nvPicPr>
          <p:cNvPr id="5" name="Afbeelding 4">
            <a:extLst>
              <a:ext uri="{FF2B5EF4-FFF2-40B4-BE49-F238E27FC236}">
                <a16:creationId xmlns:a16="http://schemas.microsoft.com/office/drawing/2014/main" id="{30BB168C-050F-4543-878D-4D42419AD58C}"/>
              </a:ext>
            </a:extLst>
          </p:cNvPr>
          <p:cNvPicPr>
            <a:picLocks noChangeAspect="1"/>
          </p:cNvPicPr>
          <p:nvPr/>
        </p:nvPicPr>
        <p:blipFill>
          <a:blip r:embed="rId5"/>
          <a:stretch>
            <a:fillRect/>
          </a:stretch>
        </p:blipFill>
        <p:spPr>
          <a:xfrm>
            <a:off x="8450348" y="4370274"/>
            <a:ext cx="3429000" cy="2286000"/>
          </a:xfrm>
          <a:prstGeom prst="rect">
            <a:avLst/>
          </a:prstGeom>
        </p:spPr>
      </p:pic>
    </p:spTree>
    <p:extLst>
      <p:ext uri="{BB962C8B-B14F-4D97-AF65-F5344CB8AC3E}">
        <p14:creationId xmlns:p14="http://schemas.microsoft.com/office/powerpoint/2010/main" val="249915136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5762" y="690449"/>
            <a:ext cx="9612002" cy="996950"/>
          </a:xfrm>
        </p:spPr>
        <p:txBody>
          <a:bodyPr/>
          <a:lstStyle/>
          <a:p>
            <a:pPr eaLnBrk="1" hangingPunct="1"/>
            <a:r>
              <a:rPr lang="nl-NL" altLang="nl-NL" b="1" dirty="0"/>
              <a:t>Laag volume techniek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5762" y="1885361"/>
            <a:ext cx="7886699" cy="4540298"/>
          </a:xfrm>
        </p:spPr>
        <p:txBody>
          <a:bodyPr>
            <a:normAutofit/>
          </a:bodyPr>
          <a:lstStyle/>
          <a:p>
            <a:pPr indent="0">
              <a:buNone/>
              <a:defRPr/>
            </a:pPr>
            <a:r>
              <a:rPr lang="nl-NL" dirty="0"/>
              <a:t>Wordt toegepast als </a:t>
            </a:r>
            <a:r>
              <a:rPr lang="nl-NL" b="1" dirty="0"/>
              <a:t>ruimtebehandeling</a:t>
            </a:r>
          </a:p>
          <a:p>
            <a:pPr indent="0">
              <a:buNone/>
              <a:defRPr/>
            </a:pPr>
            <a:endParaRPr lang="nl-NL" dirty="0"/>
          </a:p>
          <a:p>
            <a:pPr indent="0">
              <a:buNone/>
              <a:defRPr/>
            </a:pPr>
            <a:r>
              <a:rPr lang="nl-NL" dirty="0"/>
              <a:t>Gewasbeschermingsmiddelen kunnen met behulp van</a:t>
            </a:r>
          </a:p>
          <a:p>
            <a:pPr indent="0">
              <a:buNone/>
              <a:defRPr/>
            </a:pPr>
            <a:r>
              <a:rPr lang="nl-NL" dirty="0"/>
              <a:t>verschillende technieken worden toegepast. </a:t>
            </a:r>
          </a:p>
          <a:p>
            <a:pPr indent="0">
              <a:buNone/>
              <a:defRPr/>
            </a:pPr>
            <a:endParaRPr lang="nl-NL" dirty="0"/>
          </a:p>
          <a:p>
            <a:pPr indent="0">
              <a:buNone/>
              <a:defRPr/>
            </a:pPr>
            <a:r>
              <a:rPr lang="nl-NL" dirty="0"/>
              <a:t>Eén van deze technieken is ruimtebehandeling – een laag volume techniek - waarbij met behulp van een </a:t>
            </a:r>
            <a:r>
              <a:rPr lang="nl-NL" dirty="0" err="1"/>
              <a:t>Pulsfog</a:t>
            </a:r>
            <a:r>
              <a:rPr lang="nl-NL" dirty="0"/>
              <a:t> of een </a:t>
            </a:r>
            <a:r>
              <a:rPr lang="nl-NL" dirty="0" err="1"/>
              <a:t>Enbar</a:t>
            </a:r>
            <a:r>
              <a:rPr lang="nl-NL" dirty="0"/>
              <a:t> LVM het middel wordt verneveld. </a:t>
            </a:r>
          </a:p>
          <a:p>
            <a:pPr indent="0">
              <a:buNone/>
              <a:defRPr/>
            </a:pPr>
            <a:endParaRPr lang="nl-NL" dirty="0"/>
          </a:p>
        </p:txBody>
      </p:sp>
    </p:spTree>
    <p:extLst>
      <p:ext uri="{BB962C8B-B14F-4D97-AF65-F5344CB8AC3E}">
        <p14:creationId xmlns:p14="http://schemas.microsoft.com/office/powerpoint/2010/main" val="40716318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A19EB-BADE-474A-91BD-35E5F319F469}">
  <ds:schemaRefs>
    <ds:schemaRef ds:uri="88fa185b-b6f4-4426-890a-edc6532e8d4f"/>
    <ds:schemaRef ds:uri="521c7c86-cc27-4cef-8605-4ebb0342222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E4B6FE1F-5453-437C-AAC6-04068C1F4362}"/>
</file>

<file path=docProps/app.xml><?xml version="1.0" encoding="utf-8"?>
<Properties xmlns="http://schemas.openxmlformats.org/officeDocument/2006/extended-properties" xmlns:vt="http://schemas.openxmlformats.org/officeDocument/2006/docPropsVTypes">
  <Template>Presentatie zone college</Template>
  <TotalTime>1722</TotalTime>
  <Words>2282</Words>
  <Application>Microsoft Office PowerPoint</Application>
  <PresentationFormat>Breedbeeld</PresentationFormat>
  <Paragraphs>277</Paragraphs>
  <Slides>46</Slides>
  <Notes>37</Notes>
  <HiddenSlides>0</HiddenSlides>
  <MMClips>7</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46</vt:i4>
      </vt:variant>
    </vt:vector>
  </HeadingPairs>
  <TitlesOfParts>
    <vt:vector size="51" baseType="lpstr">
      <vt:lpstr>Arial</vt:lpstr>
      <vt:lpstr>Calibri</vt:lpstr>
      <vt:lpstr>unit-rounded</vt:lpstr>
      <vt:lpstr>unit-rounded-bold</vt:lpstr>
      <vt:lpstr>Kantoorthema</vt:lpstr>
      <vt:lpstr>PowerPoint-presentatie</vt:lpstr>
      <vt:lpstr>Aftrap</vt:lpstr>
      <vt:lpstr>Wat  weten we nog van de laatste les? </vt:lpstr>
      <vt:lpstr>Spuittechnieken</vt:lpstr>
      <vt:lpstr>Hoog volume techniek</vt:lpstr>
      <vt:lpstr>Laag volume techniek</vt:lpstr>
      <vt:lpstr>ULV techniek</vt:lpstr>
      <vt:lpstr>Mankar</vt:lpstr>
      <vt:lpstr>Laag volume techniek</vt:lpstr>
      <vt:lpstr>Pulsfog</vt:lpstr>
      <vt:lpstr>Pulsfog</vt:lpstr>
      <vt:lpstr>Pulsfog</vt:lpstr>
      <vt:lpstr>LVM </vt:lpstr>
      <vt:lpstr>LVM</vt:lpstr>
      <vt:lpstr>LVM</vt:lpstr>
      <vt:lpstr>Laag volume techniek</vt:lpstr>
      <vt:lpstr>Laag volume techniek</vt:lpstr>
      <vt:lpstr>Voordelen ruimtebehandeling</vt:lpstr>
      <vt:lpstr>Voordelen ruimtebehandeling</vt:lpstr>
      <vt:lpstr>Voordelen ruimte behandeling</vt:lpstr>
      <vt:lpstr>Nadelen ruimtebehandeling</vt:lpstr>
      <vt:lpstr>Nadeel ruimte behandeling</vt:lpstr>
      <vt:lpstr>Nadeel ruimte behandeling</vt:lpstr>
      <vt:lpstr>Nadeel ruimte behandeling</vt:lpstr>
      <vt:lpstr>Nadeel ruimte behandeling</vt:lpstr>
      <vt:lpstr>NADEEL RUIMTE BEHANDELING</vt:lpstr>
      <vt:lpstr>Soorten veldspuiten</vt:lpstr>
      <vt:lpstr>De veldspuit</vt:lpstr>
      <vt:lpstr>Aanbouwspuit</vt:lpstr>
      <vt:lpstr>Voor en nadelen opbouwspuit</vt:lpstr>
      <vt:lpstr>Getrokken spuit</vt:lpstr>
      <vt:lpstr>Zelfrijdende spuit</vt:lpstr>
      <vt:lpstr>Driftreducerende technieken</vt:lpstr>
      <vt:lpstr>Maggrow</vt:lpstr>
      <vt:lpstr>Verlaagde spuitboomtechniek</vt:lpstr>
      <vt:lpstr>Hardi Techniek</vt:lpstr>
      <vt:lpstr>Met luchtondersteuning </vt:lpstr>
      <vt:lpstr>Wingsprayer</vt:lpstr>
      <vt:lpstr>Wave</vt:lpstr>
      <vt:lpstr>Verschillende driftreducerende technieken</vt:lpstr>
      <vt:lpstr>Dwarsstroomspuit</vt:lpstr>
      <vt:lpstr>Dwarsstroomspuit</vt:lpstr>
      <vt:lpstr>Drift bij dwarsstroomspuit</vt:lpstr>
      <vt:lpstr>Dwarsstroomspuit</vt:lpstr>
      <vt:lpstr>PowerPoint-presentatie</vt:lpstr>
      <vt:lpstr>Hoe gebruik je een hoog volume spuit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208</cp:revision>
  <dcterms:created xsi:type="dcterms:W3CDTF">2020-11-10T08:38:03Z</dcterms:created>
  <dcterms:modified xsi:type="dcterms:W3CDTF">2021-11-15T12:33:32Z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